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1C99418-311F-4235-88CC-9720961E9108}">
  <a:tblStyle styleId="{11C99418-311F-4235-88CC-9720961E9108}" styleName="Table_0">
    <a:wholeTbl>
      <a:tcTxStyle b="off" i="off">
        <a:font>
          <a:latin typeface="Bosch Office Sans"/>
          <a:ea typeface="Bosch Office Sans"/>
          <a:cs typeface="Bosch Office San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1E6EA"/>
          </a:solidFill>
        </a:fill>
      </a:tcStyle>
    </a:wholeTbl>
    <a:band1H>
      <a:tcTxStyle/>
      <a:tcStyle>
        <a:fill>
          <a:solidFill>
            <a:srgbClr val="E1CAD2"/>
          </a:solidFill>
        </a:fill>
      </a:tcStyle>
    </a:band1H>
    <a:band2H>
      <a:tcTxStyle/>
    </a:band2H>
    <a:band1V>
      <a:tcTxStyle/>
      <a:tcStyle>
        <a:fill>
          <a:solidFill>
            <a:srgbClr val="E1CAD2"/>
          </a:solidFill>
        </a:fill>
      </a:tcStyle>
    </a:band1V>
    <a:band2V>
      <a:tcTxStyle/>
    </a:band2V>
    <a:lastCol>
      <a:tcTxStyle b="on" i="off">
        <a:font>
          <a:latin typeface="Bosch Office Sans"/>
          <a:ea typeface="Bosch Office Sans"/>
          <a:cs typeface="Bosch Office Sans"/>
        </a:font>
        <a:schemeClr val="lt1"/>
      </a:tcTxStyle>
      <a:tcStyle>
        <a:fill>
          <a:solidFill>
            <a:schemeClr val="accent1"/>
          </a:solidFill>
        </a:fill>
      </a:tcStyle>
    </a:lastCol>
    <a:firstCol>
      <a:tcTxStyle b="on" i="off">
        <a:font>
          <a:latin typeface="Bosch Office Sans"/>
          <a:ea typeface="Bosch Office Sans"/>
          <a:cs typeface="Bosch Office Sans"/>
        </a:font>
        <a:schemeClr val="lt1"/>
      </a:tcTxStyle>
      <a:tcStyle>
        <a:fill>
          <a:solidFill>
            <a:schemeClr val="accent1"/>
          </a:solidFill>
        </a:fill>
      </a:tcStyle>
    </a:firstCol>
    <a:lastRow>
      <a:tcTxStyle b="on" i="off">
        <a:font>
          <a:latin typeface="Bosch Office Sans"/>
          <a:ea typeface="Bosch Office Sans"/>
          <a:cs typeface="Bosch Office San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Bosch Office Sans"/>
          <a:ea typeface="Bosch Office Sans"/>
          <a:cs typeface="Bosch Office San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c89e3d63a_25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c89e3d63a_25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c89e3d6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6c89e3d63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c89e3d6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6c89e3d63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c870f03d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6c870f03d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cc52131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cc52131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c89e3d63a_25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c89e3d63a_25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c89e3d63a_158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6c89e3d63a_158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c91372aa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6c91372aa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c89e3d63a_25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c89e3d63a_25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c89e3d63a_15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6c89e3d63a_15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c9ff10b1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c9ff10b1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bb94ad69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bb94ad69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c9ff10b1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c9ff10b1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bb94ad69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bb94ad69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c9ff10b1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c9ff10b1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bb94ad698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bb94ad69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bb94ad69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7bb94ad698_0_0:notes"/>
          <p:cNvSpPr/>
          <p:nvPr>
            <p:ph idx="2" type="sldImg"/>
          </p:nvPr>
        </p:nvSpPr>
        <p:spPr>
          <a:xfrm>
            <a:off x="685717" y="1143000"/>
            <a:ext cx="54867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c89e3d63a_25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c89e3d63a_25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bb94ad69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bb94ad69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cc52131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cc52131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_ONLY_1">
    <p:spTree>
      <p:nvGrpSpPr>
        <p:cNvPr id="43" name="Shape 43"/>
        <p:cNvGrpSpPr/>
        <p:nvPr/>
      </p:nvGrpSpPr>
      <p:grpSpPr>
        <a:xfrm>
          <a:off x="0" y="0"/>
          <a:ext cx="0" cy="0"/>
          <a:chOff x="0" y="0"/>
          <a:chExt cx="0" cy="0"/>
        </a:xfrm>
      </p:grpSpPr>
      <p:pic>
        <p:nvPicPr>
          <p:cNvPr descr="bg1_d2_169.png" id="44" name="Google Shape;44;p11"/>
          <p:cNvPicPr preferRelativeResize="0"/>
          <p:nvPr/>
        </p:nvPicPr>
        <p:blipFill/>
        <p:spPr>
          <a:xfrm>
            <a:off x="-1" y="2"/>
            <a:ext cx="9144254" cy="5143777"/>
          </a:xfrm>
          <a:prstGeom prst="rect">
            <a:avLst/>
          </a:prstGeom>
          <a:noFill/>
          <a:ln>
            <a:noFill/>
          </a:ln>
        </p:spPr>
      </p:pic>
      <p:pic>
        <p:nvPicPr>
          <p:cNvPr descr="logo1_d2.png" id="45" name="Google Shape;45;p11"/>
          <p:cNvPicPr preferRelativeResize="0"/>
          <p:nvPr/>
        </p:nvPicPr>
        <p:blipFill/>
        <p:spPr>
          <a:xfrm>
            <a:off x="8134587" y="4555190"/>
            <a:ext cx="912520" cy="479548"/>
          </a:xfrm>
          <a:prstGeom prst="rect">
            <a:avLst/>
          </a:prstGeom>
          <a:noFill/>
          <a:ln>
            <a:noFill/>
          </a:ln>
        </p:spPr>
      </p:pic>
      <p:sp>
        <p:nvSpPr>
          <p:cNvPr id="46" name="Google Shape;46;p11"/>
          <p:cNvSpPr txBox="1"/>
          <p:nvPr>
            <p:ph type="ctrTitle"/>
          </p:nvPr>
        </p:nvSpPr>
        <p:spPr>
          <a:xfrm>
            <a:off x="215962" y="216056"/>
            <a:ext cx="8229900" cy="4339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6700"/>
              <a:buFont typeface="Arial"/>
              <a:buNone/>
              <a:defRPr sz="6700" cap="none">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right_d2.png" id="47" name="Google Shape;47;p11"/>
          <p:cNvPicPr preferRelativeResize="0"/>
          <p:nvPr/>
        </p:nvPicPr>
        <p:blipFill/>
        <p:spPr>
          <a:xfrm>
            <a:off x="9036548" y="2"/>
            <a:ext cx="107978" cy="5143774"/>
          </a:xfrm>
          <a:prstGeom prst="rect">
            <a:avLst/>
          </a:prstGeom>
          <a:noFill/>
          <a:ln>
            <a:noFill/>
          </a:ln>
        </p:spPr>
      </p:pic>
    </p:spTree>
  </p:cSld>
  <p:clrMapOvr>
    <a:masterClrMapping/>
  </p:clrMapOvr>
  <p:extLst>
    <p:ext uri="{DCECCB84-F9BA-43D5-87BE-67443E8EF086}">
      <p15:sldGuideLst>
        <p15:guide id="1" pos="135">
          <p15:clr>
            <a:srgbClr val="FBAE40"/>
          </p15:clr>
        </p15:guide>
        <p15:guide id="2" pos="5322">
          <p15:clr>
            <a:srgbClr val="FBAE40"/>
          </p15:clr>
        </p15:guide>
        <p15:guide id="3" orient="horz" pos="135">
          <p15:clr>
            <a:srgbClr val="FBAE40"/>
          </p15:clr>
        </p15:guide>
        <p15:guide id="4" orient="horz" pos="287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ly Title">
  <p:cSld name="Only Title">
    <p:spTree>
      <p:nvGrpSpPr>
        <p:cNvPr id="48" name="Shape 48"/>
        <p:cNvGrpSpPr/>
        <p:nvPr/>
      </p:nvGrpSpPr>
      <p:grpSpPr>
        <a:xfrm>
          <a:off x="0" y="0"/>
          <a:ext cx="0" cy="0"/>
          <a:chOff x="0" y="0"/>
          <a:chExt cx="0" cy="0"/>
        </a:xfrm>
      </p:grpSpPr>
      <p:sp>
        <p:nvSpPr>
          <p:cNvPr id="49" name="Google Shape;49;p12"/>
          <p:cNvSpPr txBox="1"/>
          <p:nvPr>
            <p:ph idx="1" type="body"/>
          </p:nvPr>
        </p:nvSpPr>
        <p:spPr>
          <a:xfrm>
            <a:off x="215962" y="216056"/>
            <a:ext cx="8712600" cy="324000"/>
          </a:xfrm>
          <a:prstGeom prst="rect">
            <a:avLst/>
          </a:prstGeom>
          <a:noFill/>
          <a:ln>
            <a:noFill/>
          </a:ln>
        </p:spPr>
        <p:txBody>
          <a:bodyPr anchorCtr="0" anchor="t" bIns="0" lIns="0" spcFirstLastPara="1" rIns="0" wrap="square" tIns="0">
            <a:noAutofit/>
          </a:bodyPr>
          <a:lstStyle>
            <a:lvl1pPr indent="-228600" lvl="0" marL="457200" rtl="0" algn="l">
              <a:lnSpc>
                <a:spcPct val="89000"/>
              </a:lnSpc>
              <a:spcBef>
                <a:spcPts val="400"/>
              </a:spcBef>
              <a:spcAft>
                <a:spcPts val="0"/>
              </a:spcAft>
              <a:buClr>
                <a:schemeClr val="dk1"/>
              </a:buClr>
              <a:buSzPts val="2300"/>
              <a:buNone/>
              <a:defRPr sz="2300">
                <a:solidFill>
                  <a:schemeClr val="dk1"/>
                </a:solidFill>
                <a:latin typeface="Arial"/>
                <a:ea typeface="Arial"/>
                <a:cs typeface="Arial"/>
                <a:sym typeface="Arial"/>
              </a:defRPr>
            </a:lvl1pPr>
            <a:lvl2pPr indent="-323850" lvl="1" marL="914400" rtl="0" algn="l">
              <a:lnSpc>
                <a:spcPct val="103000"/>
              </a:lnSpc>
              <a:spcBef>
                <a:spcPts val="400"/>
              </a:spcBef>
              <a:spcAft>
                <a:spcPts val="0"/>
              </a:spcAft>
              <a:buClr>
                <a:schemeClr val="dk1"/>
              </a:buClr>
              <a:buSzPts val="1500"/>
              <a:buChar char="○"/>
              <a:defRPr/>
            </a:lvl2pPr>
            <a:lvl3pPr indent="-323850" lvl="2" marL="1371600" rtl="0" algn="l">
              <a:lnSpc>
                <a:spcPct val="102000"/>
              </a:lnSpc>
              <a:spcBef>
                <a:spcPts val="400"/>
              </a:spcBef>
              <a:spcAft>
                <a:spcPts val="0"/>
              </a:spcAft>
              <a:buClr>
                <a:schemeClr val="dk1"/>
              </a:buClr>
              <a:buSzPts val="1500"/>
              <a:buChar char="■"/>
              <a:defRPr/>
            </a:lvl3pPr>
            <a:lvl4pPr indent="-323850" lvl="3" marL="1828800" rtl="0" algn="l">
              <a:lnSpc>
                <a:spcPct val="103000"/>
              </a:lnSpc>
              <a:spcBef>
                <a:spcPts val="400"/>
              </a:spcBef>
              <a:spcAft>
                <a:spcPts val="0"/>
              </a:spcAft>
              <a:buClr>
                <a:schemeClr val="dk1"/>
              </a:buClr>
              <a:buSzPts val="1500"/>
              <a:buChar char="●"/>
              <a:defRPr/>
            </a:lvl4pPr>
            <a:lvl5pPr indent="-323850" lvl="4" marL="2286000" rtl="0" algn="l">
              <a:lnSpc>
                <a:spcPct val="103000"/>
              </a:lnSpc>
              <a:spcBef>
                <a:spcPts val="400"/>
              </a:spcBef>
              <a:spcAft>
                <a:spcPts val="0"/>
              </a:spcAft>
              <a:buClr>
                <a:schemeClr val="dk1"/>
              </a:buClr>
              <a:buSzPts val="1500"/>
              <a:buChar char="○"/>
              <a:defRPr/>
            </a:lvl5pPr>
            <a:lvl6pPr indent="-323850" lvl="5" marL="2743200" rtl="0" algn="l">
              <a:lnSpc>
                <a:spcPct val="103000"/>
              </a:lnSpc>
              <a:spcBef>
                <a:spcPts val="400"/>
              </a:spcBef>
              <a:spcAft>
                <a:spcPts val="0"/>
              </a:spcAft>
              <a:buClr>
                <a:schemeClr val="dk1"/>
              </a:buClr>
              <a:buSzPts val="1500"/>
              <a:buChar char="■"/>
              <a:defRPr/>
            </a:lvl6pPr>
            <a:lvl7pPr indent="-323850" lvl="6" marL="3200400" rtl="0" algn="l">
              <a:lnSpc>
                <a:spcPct val="103000"/>
              </a:lnSpc>
              <a:spcBef>
                <a:spcPts val="400"/>
              </a:spcBef>
              <a:spcAft>
                <a:spcPts val="0"/>
              </a:spcAft>
              <a:buClr>
                <a:schemeClr val="dk1"/>
              </a:buClr>
              <a:buSzPts val="1500"/>
              <a:buChar char="●"/>
              <a:defRPr/>
            </a:lvl7pPr>
            <a:lvl8pPr indent="-323850" lvl="7" marL="3657600" rtl="0" algn="l">
              <a:lnSpc>
                <a:spcPct val="103000"/>
              </a:lnSpc>
              <a:spcBef>
                <a:spcPts val="400"/>
              </a:spcBef>
              <a:spcAft>
                <a:spcPts val="0"/>
              </a:spcAft>
              <a:buClr>
                <a:schemeClr val="dk1"/>
              </a:buClr>
              <a:buSzPts val="1500"/>
              <a:buChar char="○"/>
              <a:defRPr/>
            </a:lvl8pPr>
            <a:lvl9pPr indent="-323850" lvl="8" marL="4114800" rtl="0" algn="l">
              <a:lnSpc>
                <a:spcPct val="103000"/>
              </a:lnSpc>
              <a:spcBef>
                <a:spcPts val="400"/>
              </a:spcBef>
              <a:spcAft>
                <a:spcPts val="1600"/>
              </a:spcAft>
              <a:buClr>
                <a:schemeClr val="dk1"/>
              </a:buClr>
              <a:buSzPts val="1500"/>
              <a:buChar char="■"/>
              <a:defRPr/>
            </a:lvl9pPr>
          </a:lstStyle>
          <a:p/>
        </p:txBody>
      </p:sp>
      <p:sp>
        <p:nvSpPr>
          <p:cNvPr id="50" name="Google Shape;50;p12"/>
          <p:cNvSpPr txBox="1"/>
          <p:nvPr>
            <p:ph type="title"/>
          </p:nvPr>
        </p:nvSpPr>
        <p:spPr>
          <a:xfrm>
            <a:off x="215962" y="540140"/>
            <a:ext cx="8712600" cy="324000"/>
          </a:xfrm>
          <a:prstGeom prst="rect">
            <a:avLst/>
          </a:prstGeom>
          <a:noFill/>
          <a:ln>
            <a:noFill/>
          </a:ln>
        </p:spPr>
        <p:txBody>
          <a:bodyPr anchorCtr="0" anchor="t" bIns="0" lIns="0" spcFirstLastPara="1" rIns="0" wrap="square" tIns="0">
            <a:noAutofit/>
          </a:bodyPr>
          <a:lstStyle>
            <a:lvl1pPr lvl="0" rtl="0" algn="l">
              <a:lnSpc>
                <a:spcPct val="89000"/>
              </a:lnSpc>
              <a:spcBef>
                <a:spcPts val="0"/>
              </a:spcBef>
              <a:spcAft>
                <a:spcPts val="0"/>
              </a:spcAft>
              <a:buClr>
                <a:schemeClr val="accent1"/>
              </a:buClr>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12"/>
          <p:cNvSpPr txBox="1"/>
          <p:nvPr>
            <p:ph idx="12" type="sldNum"/>
          </p:nvPr>
        </p:nvSpPr>
        <p:spPr>
          <a:xfrm>
            <a:off x="215962" y="4691749"/>
            <a:ext cx="240300" cy="341700"/>
          </a:xfrm>
          <a:prstGeom prst="rect">
            <a:avLst/>
          </a:prstGeom>
          <a:noFill/>
          <a:ln>
            <a:noFill/>
          </a:ln>
        </p:spPr>
        <p:txBody>
          <a:bodyPr anchorCtr="0" anchor="t" bIns="0" lIns="0" spcFirstLastPara="1" rIns="0" wrap="square" tIns="0">
            <a:noAutofit/>
          </a:bodyPr>
          <a:lstStyle>
            <a:lvl1pPr indent="0" lvl="0" marL="0" rtl="0" algn="l">
              <a:spcBef>
                <a:spcPts val="0"/>
              </a:spcBef>
              <a:spcAft>
                <a:spcPts val="0"/>
              </a:spcAft>
              <a:buNone/>
              <a:defRPr b="0" i="0" sz="1000" u="none" cap="none" strike="noStrike">
                <a:solidFill>
                  <a:srgbClr val="999FA6"/>
                </a:solidFill>
                <a:latin typeface="Arial"/>
                <a:ea typeface="Arial"/>
                <a:cs typeface="Arial"/>
                <a:sym typeface="Arial"/>
              </a:defRPr>
            </a:lvl1pPr>
            <a:lvl2pPr indent="0" lvl="1" marL="0" rtl="0" algn="l">
              <a:spcBef>
                <a:spcPts val="0"/>
              </a:spcBef>
              <a:spcAft>
                <a:spcPts val="0"/>
              </a:spcAft>
              <a:buNone/>
              <a:defRPr b="0" i="0" sz="1000" u="none" cap="none" strike="noStrike">
                <a:solidFill>
                  <a:srgbClr val="999FA6"/>
                </a:solidFill>
                <a:latin typeface="Arial"/>
                <a:ea typeface="Arial"/>
                <a:cs typeface="Arial"/>
                <a:sym typeface="Arial"/>
              </a:defRPr>
            </a:lvl2pPr>
            <a:lvl3pPr indent="0" lvl="2" marL="0" rtl="0" algn="l">
              <a:spcBef>
                <a:spcPts val="0"/>
              </a:spcBef>
              <a:spcAft>
                <a:spcPts val="0"/>
              </a:spcAft>
              <a:buNone/>
              <a:defRPr b="0" i="0" sz="1000" u="none" cap="none" strike="noStrike">
                <a:solidFill>
                  <a:srgbClr val="999FA6"/>
                </a:solidFill>
                <a:latin typeface="Arial"/>
                <a:ea typeface="Arial"/>
                <a:cs typeface="Arial"/>
                <a:sym typeface="Arial"/>
              </a:defRPr>
            </a:lvl3pPr>
            <a:lvl4pPr indent="0" lvl="3" marL="0" rtl="0" algn="l">
              <a:spcBef>
                <a:spcPts val="0"/>
              </a:spcBef>
              <a:spcAft>
                <a:spcPts val="0"/>
              </a:spcAft>
              <a:buNone/>
              <a:defRPr b="0" i="0" sz="1000" u="none" cap="none" strike="noStrike">
                <a:solidFill>
                  <a:srgbClr val="999FA6"/>
                </a:solidFill>
                <a:latin typeface="Arial"/>
                <a:ea typeface="Arial"/>
                <a:cs typeface="Arial"/>
                <a:sym typeface="Arial"/>
              </a:defRPr>
            </a:lvl4pPr>
            <a:lvl5pPr indent="0" lvl="4" marL="0" rtl="0" algn="l">
              <a:spcBef>
                <a:spcPts val="0"/>
              </a:spcBef>
              <a:spcAft>
                <a:spcPts val="0"/>
              </a:spcAft>
              <a:buNone/>
              <a:defRPr b="0" i="0" sz="1000" u="none" cap="none" strike="noStrike">
                <a:solidFill>
                  <a:srgbClr val="999FA6"/>
                </a:solidFill>
                <a:latin typeface="Arial"/>
                <a:ea typeface="Arial"/>
                <a:cs typeface="Arial"/>
                <a:sym typeface="Arial"/>
              </a:defRPr>
            </a:lvl5pPr>
            <a:lvl6pPr indent="0" lvl="5" marL="0" rtl="0" algn="l">
              <a:spcBef>
                <a:spcPts val="0"/>
              </a:spcBef>
              <a:spcAft>
                <a:spcPts val="0"/>
              </a:spcAft>
              <a:buNone/>
              <a:defRPr b="0" i="0" sz="1000" u="none" cap="none" strike="noStrike">
                <a:solidFill>
                  <a:srgbClr val="999FA6"/>
                </a:solidFill>
                <a:latin typeface="Arial"/>
                <a:ea typeface="Arial"/>
                <a:cs typeface="Arial"/>
                <a:sym typeface="Arial"/>
              </a:defRPr>
            </a:lvl6pPr>
            <a:lvl7pPr indent="0" lvl="6" marL="0" rtl="0" algn="l">
              <a:spcBef>
                <a:spcPts val="0"/>
              </a:spcBef>
              <a:spcAft>
                <a:spcPts val="0"/>
              </a:spcAft>
              <a:buNone/>
              <a:defRPr b="0" i="0" sz="1000" u="none" cap="none" strike="noStrike">
                <a:solidFill>
                  <a:srgbClr val="999FA6"/>
                </a:solidFill>
                <a:latin typeface="Arial"/>
                <a:ea typeface="Arial"/>
                <a:cs typeface="Arial"/>
                <a:sym typeface="Arial"/>
              </a:defRPr>
            </a:lvl7pPr>
            <a:lvl8pPr indent="0" lvl="7" marL="0" rtl="0" algn="l">
              <a:spcBef>
                <a:spcPts val="0"/>
              </a:spcBef>
              <a:spcAft>
                <a:spcPts val="0"/>
              </a:spcAft>
              <a:buNone/>
              <a:defRPr b="0" i="0" sz="1000" u="none" cap="none" strike="noStrike">
                <a:solidFill>
                  <a:srgbClr val="999FA6"/>
                </a:solidFill>
                <a:latin typeface="Arial"/>
                <a:ea typeface="Arial"/>
                <a:cs typeface="Arial"/>
                <a:sym typeface="Arial"/>
              </a:defRPr>
            </a:lvl8pPr>
            <a:lvl9pPr indent="0" lvl="8" marL="0" rtl="0" algn="l">
              <a:spcBef>
                <a:spcPts val="0"/>
              </a:spcBef>
              <a:spcAft>
                <a:spcPts val="0"/>
              </a:spcAft>
              <a:buNone/>
              <a:defRPr b="0" i="0" sz="1000" u="none" cap="none" strike="noStrike">
                <a:solidFill>
                  <a:srgbClr val="999FA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descr="bottom_d2_169.png" id="52" name="Google Shape;52;p12"/>
          <p:cNvPicPr preferRelativeResize="0"/>
          <p:nvPr/>
        </p:nvPicPr>
        <p:blipFill/>
        <p:spPr>
          <a:xfrm>
            <a:off x="0" y="5035796"/>
            <a:ext cx="9144254" cy="107978"/>
          </a:xfrm>
          <a:prstGeom prst="rect">
            <a:avLst/>
          </a:prstGeom>
          <a:noFill/>
          <a:ln>
            <a:noFill/>
          </a:ln>
        </p:spPr>
      </p:pic>
      <p:pic>
        <p:nvPicPr>
          <p:cNvPr descr="logo2_d2.png" id="53" name="Google Shape;53;p12"/>
          <p:cNvPicPr preferRelativeResize="0"/>
          <p:nvPr/>
        </p:nvPicPr>
        <p:blipFill/>
        <p:spPr>
          <a:xfrm>
            <a:off x="0" y="4603371"/>
            <a:ext cx="113313" cy="540141"/>
          </a:xfrm>
          <a:prstGeom prst="rect">
            <a:avLst/>
          </a:prstGeom>
          <a:noFill/>
          <a:ln>
            <a:noFill/>
          </a:ln>
        </p:spPr>
      </p:pic>
      <p:sp>
        <p:nvSpPr>
          <p:cNvPr id="54" name="Google Shape;54;p12"/>
          <p:cNvSpPr/>
          <p:nvPr/>
        </p:nvSpPr>
        <p:spPr>
          <a:xfrm>
            <a:off x="7688900" y="215956"/>
            <a:ext cx="1410300" cy="648000"/>
          </a:xfrm>
          <a:prstGeom prst="rect">
            <a:avLst/>
          </a:prstGeom>
          <a:noFill/>
          <a:ln>
            <a:noFill/>
          </a:ln>
        </p:spPr>
        <p:txBody>
          <a:bodyPr anchorCtr="0" anchor="t" bIns="0" lIns="0" spcFirstLastPara="1" rIns="0" wrap="square" tIns="14825">
            <a:noAutofit/>
          </a:bodyPr>
          <a:lstStyle/>
          <a:p>
            <a:pPr indent="0" lvl="0" marL="0" marR="0" rtl="0" algn="l">
              <a:lnSpc>
                <a:spcPct val="163636"/>
              </a:lnSpc>
              <a:spcBef>
                <a:spcPts val="0"/>
              </a:spcBef>
              <a:spcAft>
                <a:spcPts val="0"/>
              </a:spcAft>
              <a:buNone/>
            </a:pPr>
            <a:r>
              <a:rPr b="0" i="0" lang="en-GB" sz="500" u="none" cap="none" strike="noStrike">
                <a:solidFill>
                  <a:srgbClr val="000000"/>
                </a:solidFill>
                <a:latin typeface="Arial"/>
                <a:ea typeface="Arial"/>
                <a:cs typeface="Arial"/>
                <a:sym typeface="Arial"/>
              </a:rPr>
              <a:t> </a:t>
            </a:r>
            <a:endParaRPr sz="1200"/>
          </a:p>
        </p:txBody>
      </p:sp>
      <p:pic>
        <p:nvPicPr>
          <p:cNvPr descr="logo1_d2.png" id="55" name="Google Shape;55;p12"/>
          <p:cNvPicPr preferRelativeResize="0"/>
          <p:nvPr/>
        </p:nvPicPr>
        <p:blipFill/>
        <p:spPr>
          <a:xfrm>
            <a:off x="8134587" y="4555190"/>
            <a:ext cx="912520" cy="479548"/>
          </a:xfrm>
          <a:prstGeom prst="rect">
            <a:avLst/>
          </a:prstGeom>
          <a:noFill/>
          <a:ln>
            <a:noFill/>
          </a:ln>
        </p:spPr>
      </p:pic>
    </p:spTree>
  </p:cSld>
  <p:clrMapOvr>
    <a:masterClrMapping/>
  </p:clrMapOvr>
  <p:extLst>
    <p:ext uri="{DCECCB84-F9BA-43D5-87BE-67443E8EF086}">
      <p15:sldGuideLst>
        <p15:guide id="1" pos="135">
          <p15:clr>
            <a:srgbClr val="FBAE40"/>
          </p15:clr>
        </p15:guide>
        <p15:guide id="2" pos="5624">
          <p15:clr>
            <a:srgbClr val="FBAE40"/>
          </p15:clr>
        </p15:guide>
        <p15:guide id="3" orient="horz" pos="135">
          <p15:clr>
            <a:srgbClr val="FBAE40"/>
          </p15:clr>
        </p15:guide>
        <p15:guide id="4" orient="horz" pos="340">
          <p15:clr>
            <a:srgbClr val="FBAE40"/>
          </p15:clr>
        </p15:guide>
        <p15:guide id="5" orient="horz" pos="545">
          <p15:clr>
            <a:srgbClr val="FBAE40"/>
          </p15:clr>
        </p15:guide>
        <p15:guide id="6" orient="horz" pos="680">
          <p15:clr>
            <a:srgbClr val="FBAE40"/>
          </p15:clr>
        </p15:guide>
        <p15:guide id="7" orient="horz" pos="2870">
          <p15:clr>
            <a:srgbClr val="FBAE40"/>
          </p15:clr>
        </p15:guide>
        <p15:guide id="8" pos="15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Google Shape;13;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9" name="Google Shape;19;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1" name="Shape 21"/>
        <p:cNvGrpSpPr/>
        <p:nvPr/>
      </p:nvGrpSpPr>
      <p:grpSpPr>
        <a:xfrm>
          <a:off x="0" y="0"/>
          <a:ext cx="0" cy="0"/>
          <a:chOff x="0" y="0"/>
          <a:chExt cx="0" cy="0"/>
        </a:xfrm>
      </p:grpSpPr>
      <p:sp>
        <p:nvSpPr>
          <p:cNvPr id="22" name="Google Shape;22;p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 name="Google Shape;23;p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5" name="Shape 25"/>
        <p:cNvGrpSpPr/>
        <p:nvPr/>
      </p:nvGrpSpPr>
      <p:grpSpPr>
        <a:xfrm>
          <a:off x="0" y="0"/>
          <a:ext cx="0" cy="0"/>
          <a:chOff x="0" y="0"/>
          <a:chExt cx="0" cy="0"/>
        </a:xfrm>
      </p:grpSpPr>
      <p:sp>
        <p:nvSpPr>
          <p:cNvPr id="26" name="Google Shape;26;p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8" name="Shape 28"/>
        <p:cNvGrpSpPr/>
        <p:nvPr/>
      </p:nvGrpSpPr>
      <p:grpSpPr>
        <a:xfrm>
          <a:off x="0" y="0"/>
          <a:ext cx="0" cy="0"/>
          <a:chOff x="0" y="0"/>
          <a:chExt cx="0" cy="0"/>
        </a:xfrm>
      </p:grpSpPr>
      <p:sp>
        <p:nvSpPr>
          <p:cNvPr id="29" name="Google Shape;29;p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1" name="Google Shape;31;p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2" name="Google Shape;32;p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 name="Google Shape;3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4" name="Shape 34"/>
        <p:cNvGrpSpPr/>
        <p:nvPr/>
      </p:nvGrpSpPr>
      <p:grpSpPr>
        <a:xfrm>
          <a:off x="0" y="0"/>
          <a:ext cx="0" cy="0"/>
          <a:chOff x="0" y="0"/>
          <a:chExt cx="0" cy="0"/>
        </a:xfrm>
      </p:grpSpPr>
      <p:sp>
        <p:nvSpPr>
          <p:cNvPr id="35" name="Google Shape;35;p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6" name="Google Shape;3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7" name="Shape 37"/>
        <p:cNvGrpSpPr/>
        <p:nvPr/>
      </p:nvGrpSpPr>
      <p:grpSpPr>
        <a:xfrm>
          <a:off x="0" y="0"/>
          <a:ext cx="0" cy="0"/>
          <a:chOff x="0" y="0"/>
          <a:chExt cx="0" cy="0"/>
        </a:xfrm>
      </p:grpSpPr>
      <p:sp>
        <p:nvSpPr>
          <p:cNvPr id="38" name="Google Shape;38;p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9" name="Google Shape;39;p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1" name="Shape 41"/>
        <p:cNvGrpSpPr/>
        <p:nvPr/>
      </p:nvGrpSpPr>
      <p:grpSpPr>
        <a:xfrm>
          <a:off x="0" y="0"/>
          <a:ext cx="0" cy="0"/>
          <a:chOff x="0" y="0"/>
          <a:chExt cx="0" cy="0"/>
        </a:xfrm>
      </p:grpSpPr>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github.com/Akavall/AntColonyOptimization" TargetMode="External"/><Relationship Id="rId4" Type="http://schemas.openxmlformats.org/officeDocument/2006/relationships/hyperlink" Target="https://www.techconductor.com/algorithms/python/Search/Tabu_Search.php" TargetMode="External"/><Relationship Id="rId5" Type="http://schemas.openxmlformats.org/officeDocument/2006/relationships/hyperlink" Target="https://developers.google.com/optimization/routing/vrp" TargetMode="External"/><Relationship Id="rId6" Type="http://schemas.openxmlformats.org/officeDocument/2006/relationships/hyperlink" Target="https://github.com/JanhaviDadhania/Solution-for-Vehicle-Routing-Problem-for-Employee-Transportation-Manageme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title"/>
          </p:nvPr>
        </p:nvSpPr>
        <p:spPr>
          <a:xfrm>
            <a:off x="1789675" y="459850"/>
            <a:ext cx="5965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t>INTER IIT TECH MEET</a:t>
            </a:r>
            <a:endParaRPr/>
          </a:p>
        </p:txBody>
      </p:sp>
      <p:pic>
        <p:nvPicPr>
          <p:cNvPr id="61" name="Google Shape;61;p13"/>
          <p:cNvPicPr preferRelativeResize="0"/>
          <p:nvPr/>
        </p:nvPicPr>
        <p:blipFill>
          <a:blip r:embed="rId3">
            <a:alphaModFix/>
          </a:blip>
          <a:stretch>
            <a:fillRect/>
          </a:stretch>
        </p:blipFill>
        <p:spPr>
          <a:xfrm>
            <a:off x="106475" y="76200"/>
            <a:ext cx="9037526" cy="4991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ctrTitle"/>
          </p:nvPr>
        </p:nvSpPr>
        <p:spPr>
          <a:xfrm>
            <a:off x="311700" y="744575"/>
            <a:ext cx="8520600" cy="91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Assumptions</a:t>
            </a:r>
            <a:endParaRPr/>
          </a:p>
        </p:txBody>
      </p:sp>
      <p:sp>
        <p:nvSpPr>
          <p:cNvPr id="117" name="Google Shape;117;p22"/>
          <p:cNvSpPr txBox="1"/>
          <p:nvPr>
            <p:ph idx="1" type="subTitle"/>
          </p:nvPr>
        </p:nvSpPr>
        <p:spPr>
          <a:xfrm>
            <a:off x="440950" y="1940550"/>
            <a:ext cx="8520600" cy="2344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sz="1800">
                <a:solidFill>
                  <a:srgbClr val="666666"/>
                </a:solidFill>
                <a:latin typeface="Roboto"/>
                <a:ea typeface="Roboto"/>
                <a:cs typeface="Roboto"/>
                <a:sym typeface="Roboto"/>
              </a:rPr>
              <a:t>Algorithm gives route or set of routes for buses based at one drop point and one source (here according to sample data drop point is BOSCH bidadi and bus starts from point which gives most optimal solution from the set of input points) for number of geographically dispersed boarding points.</a:t>
            </a:r>
            <a:endParaRPr sz="1800">
              <a:solidFill>
                <a:srgbClr val="666666"/>
              </a:solidFill>
              <a:latin typeface="Roboto"/>
              <a:ea typeface="Roboto"/>
              <a:cs typeface="Roboto"/>
              <a:sym typeface="Roboto"/>
            </a:endParaRPr>
          </a:p>
          <a:p>
            <a:pPr indent="-342900" lvl="0" marL="457200" rtl="0" algn="l">
              <a:lnSpc>
                <a:spcPct val="100000"/>
              </a:lnSpc>
              <a:spcBef>
                <a:spcPts val="0"/>
              </a:spcBef>
              <a:spcAft>
                <a:spcPts val="0"/>
              </a:spcAft>
              <a:buSzPts val="1800"/>
              <a:buChar char="●"/>
            </a:pPr>
            <a:r>
              <a:rPr lang="en-GB" sz="1800"/>
              <a:t>Each person has same time window i.e. 6:15 - 7:35.</a:t>
            </a:r>
            <a:endParaRPr sz="1800"/>
          </a:p>
          <a:p>
            <a:pPr indent="-342900" lvl="0" marL="457200" rtl="0" algn="l">
              <a:lnSpc>
                <a:spcPct val="100000"/>
              </a:lnSpc>
              <a:spcBef>
                <a:spcPts val="0"/>
              </a:spcBef>
              <a:spcAft>
                <a:spcPts val="0"/>
              </a:spcAft>
              <a:buSzPts val="1800"/>
              <a:buChar char="●"/>
            </a:pPr>
            <a:r>
              <a:rPr lang="en-GB" sz="1800"/>
              <a:t>Speed of bus is assumed to be 40km/hr.</a:t>
            </a:r>
            <a:endParaRPr sz="1800"/>
          </a:p>
          <a:p>
            <a:pPr indent="-342900" lvl="0" marL="457200" rtl="0" algn="l">
              <a:lnSpc>
                <a:spcPct val="100000"/>
              </a:lnSpc>
              <a:spcBef>
                <a:spcPts val="0"/>
              </a:spcBef>
              <a:spcAft>
                <a:spcPts val="0"/>
              </a:spcAft>
              <a:buSzPts val="1800"/>
              <a:buChar char="●"/>
            </a:pPr>
            <a:r>
              <a:rPr lang="en-GB" sz="1800"/>
              <a:t>Max distance a bus can travel in one day is 92 km.</a:t>
            </a:r>
            <a:endParaRPr sz="1800"/>
          </a:p>
          <a:p>
            <a:pPr indent="-342900" lvl="0" marL="457200" rtl="0" algn="l">
              <a:lnSpc>
                <a:spcPct val="100000"/>
              </a:lnSpc>
              <a:spcBef>
                <a:spcPts val="0"/>
              </a:spcBef>
              <a:spcAft>
                <a:spcPts val="0"/>
              </a:spcAft>
              <a:buSzPts val="1800"/>
              <a:buChar char="●"/>
            </a:pPr>
            <a:r>
              <a:rPr lang="en-GB" sz="1800"/>
              <a:t>Bus capacity is 32.</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Effect filter="fade" transition="in">
                                      <p:cBhvr>
                                        <p:cTn dur="1"/>
                                        <p:tgtEl>
                                          <p:spTgt spid="1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Effect filter="fade" transition="in">
                                      <p:cBhvr>
                                        <p:cTn dur="1"/>
                                        <p:tgtEl>
                                          <p:spTgt spid="1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Effect filter="fade" transition="in">
                                      <p:cBhvr>
                                        <p:cTn dur="1"/>
                                        <p:tgtEl>
                                          <p:spTgt spid="1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animEffect filter="fade" transition="in">
                                      <p:cBhvr>
                                        <p:cTn dur="1"/>
                                        <p:tgtEl>
                                          <p:spTgt spid="1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xEl>
                                              <p:pRg end="4" st="4"/>
                                            </p:txEl>
                                          </p:spTgt>
                                        </p:tgtEl>
                                        <p:attrNameLst>
                                          <p:attrName>style.visibility</p:attrName>
                                        </p:attrNameLst>
                                      </p:cBhvr>
                                      <p:to>
                                        <p:strVal val="visible"/>
                                      </p:to>
                                    </p:set>
                                    <p:animEffect filter="fade" transition="in">
                                      <p:cBhvr>
                                        <p:cTn dur="1"/>
                                        <p:tgtEl>
                                          <p:spTgt spid="11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idx="1" type="subTitle"/>
          </p:nvPr>
        </p:nvSpPr>
        <p:spPr>
          <a:xfrm>
            <a:off x="311700" y="2119675"/>
            <a:ext cx="8520600" cy="2782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GB" sz="1800"/>
              <a:t>Overview :</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GB" sz="1800"/>
              <a:t>The algorithm tries to group passengers in clusters. Each cluster is carried by a single bus.</a:t>
            </a:r>
            <a:endParaRPr sz="1800"/>
          </a:p>
          <a:p>
            <a:pPr indent="-342900" lvl="0" marL="457200" rtl="0" algn="l">
              <a:lnSpc>
                <a:spcPct val="100000"/>
              </a:lnSpc>
              <a:spcBef>
                <a:spcPts val="0"/>
              </a:spcBef>
              <a:spcAft>
                <a:spcPts val="0"/>
              </a:spcAft>
              <a:buSzPts val="1800"/>
              <a:buChar char="●"/>
            </a:pPr>
            <a:r>
              <a:rPr lang="en-GB" sz="1800"/>
              <a:t>The cluster is formed in such a way that it minimises both number of buses used and total distance covered by each bus keeping the max distance covered by any bus less than provided upper bound.</a:t>
            </a:r>
            <a:endParaRPr sz="1800"/>
          </a:p>
          <a:p>
            <a:pPr indent="-342900" lvl="0" marL="457200" rtl="0" algn="l">
              <a:lnSpc>
                <a:spcPct val="100000"/>
              </a:lnSpc>
              <a:spcBef>
                <a:spcPts val="0"/>
              </a:spcBef>
              <a:spcAft>
                <a:spcPts val="0"/>
              </a:spcAft>
              <a:buSzPts val="1800"/>
              <a:buChar char="●"/>
            </a:pPr>
            <a:r>
              <a:rPr lang="en-GB" sz="1800"/>
              <a:t>Minimal changes are made in algorithm to find optimal solution, depending on other constraints provided.</a:t>
            </a:r>
            <a:endParaRPr sz="1800"/>
          </a:p>
        </p:txBody>
      </p:sp>
      <p:sp>
        <p:nvSpPr>
          <p:cNvPr id="123" name="Google Shape;123;p23"/>
          <p:cNvSpPr txBox="1"/>
          <p:nvPr>
            <p:ph type="ctrTitle"/>
          </p:nvPr>
        </p:nvSpPr>
        <p:spPr>
          <a:xfrm>
            <a:off x="311700" y="862950"/>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Algorithm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1"/>
                                        <p:tgtEl>
                                          <p:spTgt spid="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animEffect filter="fade" transition="in">
                                      <p:cBhvr>
                                        <p:cTn dur="1"/>
                                        <p:tgtEl>
                                          <p:spTgt spid="1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idx="4294967295" type="subTitle"/>
          </p:nvPr>
        </p:nvSpPr>
        <p:spPr>
          <a:xfrm>
            <a:off x="311700" y="1823625"/>
            <a:ext cx="4260300" cy="1763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sz="1800"/>
              <a:t>We fix the starting (the source) and ending (the sink)</a:t>
            </a:r>
            <a:r>
              <a:rPr lang="en-GB"/>
              <a:t> </a:t>
            </a:r>
            <a:r>
              <a:rPr lang="en-GB" sz="1800"/>
              <a:t>nodes of the buses. </a:t>
            </a:r>
            <a:endParaRPr sz="1800"/>
          </a:p>
        </p:txBody>
      </p:sp>
      <p:sp>
        <p:nvSpPr>
          <p:cNvPr id="129" name="Google Shape;129;p24"/>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4800"/>
              <a:t>Algorithm</a:t>
            </a:r>
            <a:endParaRPr sz="4800"/>
          </a:p>
        </p:txBody>
      </p:sp>
      <p:pic>
        <p:nvPicPr>
          <p:cNvPr id="130" name="Google Shape;130;p24"/>
          <p:cNvPicPr preferRelativeResize="0"/>
          <p:nvPr/>
        </p:nvPicPr>
        <p:blipFill rotWithShape="1">
          <a:blip r:embed="rId3">
            <a:alphaModFix/>
          </a:blip>
          <a:srcRect b="16332" l="13884" r="22397" t="8264"/>
          <a:stretch/>
        </p:blipFill>
        <p:spPr>
          <a:xfrm>
            <a:off x="4572000" y="1101525"/>
            <a:ext cx="4554199" cy="4041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type="ctrTitle"/>
          </p:nvPr>
        </p:nvSpPr>
        <p:spPr>
          <a:xfrm>
            <a:off x="311700" y="447875"/>
            <a:ext cx="8520600" cy="71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Algorithm</a:t>
            </a:r>
            <a:endParaRPr/>
          </a:p>
        </p:txBody>
      </p:sp>
      <p:sp>
        <p:nvSpPr>
          <p:cNvPr id="136" name="Google Shape;136;p25"/>
          <p:cNvSpPr txBox="1"/>
          <p:nvPr>
            <p:ph idx="1" type="subTitle"/>
          </p:nvPr>
        </p:nvSpPr>
        <p:spPr>
          <a:xfrm>
            <a:off x="358725" y="1733550"/>
            <a:ext cx="4297500" cy="167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We sort the boarding points with key as average distance from the source and sink in decreasing order.</a:t>
            </a:r>
            <a:endParaRPr sz="1800"/>
          </a:p>
          <a:p>
            <a:pPr indent="0" lvl="0" marL="0" rtl="0" algn="ctr">
              <a:spcBef>
                <a:spcPts val="0"/>
              </a:spcBef>
              <a:spcAft>
                <a:spcPts val="0"/>
              </a:spcAft>
              <a:buNone/>
            </a:pPr>
            <a:r>
              <a:t/>
            </a:r>
            <a:endParaRPr/>
          </a:p>
        </p:txBody>
      </p:sp>
      <p:pic>
        <p:nvPicPr>
          <p:cNvPr id="137" name="Google Shape;137;p25"/>
          <p:cNvPicPr preferRelativeResize="0"/>
          <p:nvPr/>
        </p:nvPicPr>
        <p:blipFill rotWithShape="1">
          <a:blip r:embed="rId3">
            <a:alphaModFix/>
          </a:blip>
          <a:srcRect b="16491" l="14308" r="21899" t="8064"/>
          <a:stretch/>
        </p:blipFill>
        <p:spPr>
          <a:xfrm>
            <a:off x="4571999" y="1162837"/>
            <a:ext cx="4488000" cy="39806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idx="1" type="subTitle"/>
          </p:nvPr>
        </p:nvSpPr>
        <p:spPr>
          <a:xfrm>
            <a:off x="311700" y="1767850"/>
            <a:ext cx="4260300" cy="271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For the current cluster, we try to add the farthest node into this cluster. We check if after adding this node violates constraints like the total distance covered by the bus in the cluster exceeds the max allowed distance.</a:t>
            </a:r>
            <a:endParaRPr sz="1800"/>
          </a:p>
        </p:txBody>
      </p:sp>
      <p:sp>
        <p:nvSpPr>
          <p:cNvPr id="143" name="Google Shape;143;p26"/>
          <p:cNvSpPr txBox="1"/>
          <p:nvPr>
            <p:ph type="ctrTitle"/>
          </p:nvPr>
        </p:nvSpPr>
        <p:spPr>
          <a:xfrm>
            <a:off x="260775" y="426425"/>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Algorithm</a:t>
            </a:r>
            <a:endParaRPr/>
          </a:p>
        </p:txBody>
      </p:sp>
      <p:pic>
        <p:nvPicPr>
          <p:cNvPr id="144" name="Google Shape;144;p26"/>
          <p:cNvPicPr preferRelativeResize="0"/>
          <p:nvPr/>
        </p:nvPicPr>
        <p:blipFill rotWithShape="1">
          <a:blip r:embed="rId3">
            <a:alphaModFix/>
          </a:blip>
          <a:srcRect b="10141" l="13081" r="17188" t="7803"/>
          <a:stretch/>
        </p:blipFill>
        <p:spPr>
          <a:xfrm>
            <a:off x="4697800" y="1219025"/>
            <a:ext cx="4446193" cy="3924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idx="1" type="subTitle"/>
          </p:nvPr>
        </p:nvSpPr>
        <p:spPr>
          <a:xfrm>
            <a:off x="311700" y="1998225"/>
            <a:ext cx="4337100" cy="24858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SzPts val="1800"/>
              <a:buChar char="●"/>
            </a:pPr>
            <a:r>
              <a:rPr lang="en-GB" sz="1800"/>
              <a:t>If the total calculated distance is more than max allowed distance, we create a new cluster and add the node to it. Else, add the node to current cluster and proceed further with other nodes.</a:t>
            </a:r>
            <a:endParaRPr sz="1800"/>
          </a:p>
        </p:txBody>
      </p:sp>
      <p:sp>
        <p:nvSpPr>
          <p:cNvPr id="150" name="Google Shape;150;p27"/>
          <p:cNvSpPr txBox="1"/>
          <p:nvPr>
            <p:ph type="ctrTitle"/>
          </p:nvPr>
        </p:nvSpPr>
        <p:spPr>
          <a:xfrm>
            <a:off x="311700" y="411900"/>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Algorithm</a:t>
            </a:r>
            <a:endParaRPr/>
          </a:p>
        </p:txBody>
      </p:sp>
      <p:pic>
        <p:nvPicPr>
          <p:cNvPr id="151" name="Google Shape;151;p27"/>
          <p:cNvPicPr preferRelativeResize="0"/>
          <p:nvPr/>
        </p:nvPicPr>
        <p:blipFill rotWithShape="1">
          <a:blip r:embed="rId3">
            <a:alphaModFix/>
          </a:blip>
          <a:srcRect b="17062" l="12770" r="22006" t="6631"/>
          <a:stretch/>
        </p:blipFill>
        <p:spPr>
          <a:xfrm>
            <a:off x="4648800" y="1204500"/>
            <a:ext cx="4489490" cy="3939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idx="1" type="subTitle"/>
          </p:nvPr>
        </p:nvSpPr>
        <p:spPr>
          <a:xfrm>
            <a:off x="224400" y="1586000"/>
            <a:ext cx="4620900" cy="3288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sz="1800"/>
              <a:t>In case of time window constraint, the condition for forming new cluster is altered. While trying to add new point into the cluster, we check if the last point to be visited can be reached by the vehicle in its given time (also considering the time required, if any, by bus to wait if it reaches to pick any person before his/her time window). If not, we form new cluster even if it increases the number of buses.</a:t>
            </a:r>
            <a:endParaRPr sz="1800"/>
          </a:p>
        </p:txBody>
      </p:sp>
      <p:sp>
        <p:nvSpPr>
          <p:cNvPr id="157" name="Google Shape;157;p28"/>
          <p:cNvSpPr txBox="1"/>
          <p:nvPr>
            <p:ph type="ctrTitle"/>
          </p:nvPr>
        </p:nvSpPr>
        <p:spPr>
          <a:xfrm>
            <a:off x="224400" y="302750"/>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Algorithm</a:t>
            </a:r>
            <a:endParaRPr/>
          </a:p>
        </p:txBody>
      </p:sp>
      <p:pic>
        <p:nvPicPr>
          <p:cNvPr id="158" name="Google Shape;158;p28"/>
          <p:cNvPicPr preferRelativeResize="0"/>
          <p:nvPr/>
        </p:nvPicPr>
        <p:blipFill rotWithShape="1">
          <a:blip r:embed="rId3">
            <a:alphaModFix/>
          </a:blip>
          <a:srcRect b="10957" l="22700" r="22847" t="8417"/>
          <a:stretch/>
        </p:blipFill>
        <p:spPr>
          <a:xfrm>
            <a:off x="4845300" y="1295650"/>
            <a:ext cx="4298701" cy="3852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idx="1" type="subTitle"/>
          </p:nvPr>
        </p:nvSpPr>
        <p:spPr>
          <a:xfrm>
            <a:off x="311700" y="1922025"/>
            <a:ext cx="8520600" cy="1017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GB" sz="1800"/>
              <a:t>To reach 85% occupancy with the given data points the maximum allowed distance constraint needs to be violated to obtain a feasible solution.</a:t>
            </a:r>
            <a:endParaRPr sz="1800"/>
          </a:p>
          <a:p>
            <a:pPr indent="0" lvl="0" marL="0" rtl="0" algn="l">
              <a:lnSpc>
                <a:spcPct val="100000"/>
              </a:lnSpc>
              <a:spcBef>
                <a:spcPts val="0"/>
              </a:spcBef>
              <a:spcAft>
                <a:spcPts val="0"/>
              </a:spcAft>
              <a:buNone/>
            </a:pPr>
            <a:r>
              <a:t/>
            </a:r>
            <a:endParaRPr sz="1800"/>
          </a:p>
        </p:txBody>
      </p:sp>
      <p:sp>
        <p:nvSpPr>
          <p:cNvPr id="164" name="Google Shape;164;p29"/>
          <p:cNvSpPr txBox="1"/>
          <p:nvPr>
            <p:ph type="ctrTitle"/>
          </p:nvPr>
        </p:nvSpPr>
        <p:spPr>
          <a:xfrm>
            <a:off x="311700" y="862950"/>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Algorithm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71" name="Google Shape;171;p30"/>
          <p:cNvPicPr preferRelativeResize="0"/>
          <p:nvPr/>
        </p:nvPicPr>
        <p:blipFill>
          <a:blip r:embed="rId3">
            <a:alphaModFix/>
          </a:blip>
          <a:stretch>
            <a:fillRect/>
          </a:stretch>
        </p:blipFill>
        <p:spPr>
          <a:xfrm>
            <a:off x="1116475" y="246125"/>
            <a:ext cx="7352200" cy="4651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idx="1" type="subTitle"/>
          </p:nvPr>
        </p:nvSpPr>
        <p:spPr>
          <a:xfrm>
            <a:off x="311700" y="1343125"/>
            <a:ext cx="8520600" cy="3573300"/>
          </a:xfrm>
          <a:prstGeom prst="rect">
            <a:avLst/>
          </a:prstGeom>
          <a:noFill/>
          <a:ln>
            <a:noFill/>
          </a:ln>
        </p:spPr>
        <p:txBody>
          <a:bodyPr anchorCtr="0" anchor="t" bIns="91425" lIns="91425" spcFirstLastPara="1" rIns="91425" wrap="square" tIns="91425">
            <a:noAutofit/>
          </a:bodyPr>
          <a:lstStyle/>
          <a:p>
            <a:pPr indent="-228600" lvl="0" marL="457200" rtl="0" algn="ctr">
              <a:lnSpc>
                <a:spcPct val="100000"/>
              </a:lnSpc>
              <a:spcBef>
                <a:spcPts val="0"/>
              </a:spcBef>
              <a:spcAft>
                <a:spcPts val="0"/>
              </a:spcAft>
              <a:buSzPts val="1800"/>
              <a:buNone/>
            </a:pPr>
            <a:r>
              <a:rPr lang="en-GB" sz="1800"/>
              <a:t>We ran our algorithm on the input data provided with the assumptions stated earlier and compared with some other algorithms implementations available on internet :-</a:t>
            </a:r>
            <a:endParaRPr sz="1800"/>
          </a:p>
          <a:p>
            <a:pPr indent="-228600" lvl="0" marL="457200" rtl="0" algn="ctr">
              <a:lnSpc>
                <a:spcPct val="100000"/>
              </a:lnSpc>
              <a:spcBef>
                <a:spcPts val="0"/>
              </a:spcBef>
              <a:spcAft>
                <a:spcPts val="0"/>
              </a:spcAft>
              <a:buSzPts val="1800"/>
              <a:buNone/>
            </a:pPr>
            <a:r>
              <a:t/>
            </a:r>
            <a:endParaRPr sz="1800"/>
          </a:p>
          <a:p>
            <a:pPr indent="-342900" lvl="0" marL="457200" rtl="0" algn="l">
              <a:lnSpc>
                <a:spcPct val="100000"/>
              </a:lnSpc>
              <a:spcBef>
                <a:spcPts val="0"/>
              </a:spcBef>
              <a:spcAft>
                <a:spcPts val="0"/>
              </a:spcAft>
              <a:buSzPts val="1800"/>
              <a:buAutoNum type="arabicPeriod"/>
            </a:pPr>
            <a:r>
              <a:rPr lang="en-GB" sz="1800" u="sng"/>
              <a:t>Ant Colony Optimization</a:t>
            </a:r>
            <a:r>
              <a:rPr lang="en-GB" sz="1800"/>
              <a:t>: </a:t>
            </a:r>
            <a:endParaRPr sz="1800"/>
          </a:p>
          <a:p>
            <a:pPr indent="0" lvl="0" marL="457200" rtl="0" algn="l">
              <a:lnSpc>
                <a:spcPct val="100000"/>
              </a:lnSpc>
              <a:spcBef>
                <a:spcPts val="0"/>
              </a:spcBef>
              <a:spcAft>
                <a:spcPts val="0"/>
              </a:spcAft>
              <a:buNone/>
            </a:pPr>
            <a:r>
              <a:t/>
            </a:r>
            <a:endParaRPr sz="1800"/>
          </a:p>
          <a:p>
            <a:pPr indent="-342900" lvl="1" marL="914400" rtl="0" algn="l">
              <a:lnSpc>
                <a:spcPct val="100000"/>
              </a:lnSpc>
              <a:spcBef>
                <a:spcPts val="0"/>
              </a:spcBef>
              <a:spcAft>
                <a:spcPts val="0"/>
              </a:spcAft>
              <a:buSzPts val="1800"/>
              <a:buAutoNum type="alphaLcPeriod"/>
            </a:pPr>
            <a:r>
              <a:rPr lang="en-GB" sz="1800"/>
              <a:t>Shortest Path :  	0 -&gt; 19 -&gt;18 -&gt; 2 -&gt; 12 -&gt; 13 -&gt; 10 -&gt; 5 -&gt; 7 -&gt; 9 -&gt; 6 -&gt; </a:t>
            </a:r>
            <a:r>
              <a:rPr lang="en-GB" sz="1800"/>
              <a:t>4</a:t>
            </a:r>
            <a:r>
              <a:rPr lang="en-GB" sz="1800"/>
              <a:t> -&gt; 1 -&gt; 16 -&gt; 1</a:t>
            </a:r>
            <a:r>
              <a:rPr lang="en-GB" sz="1800"/>
              <a:t>1</a:t>
            </a:r>
            <a:r>
              <a:rPr lang="en-GB" sz="1800"/>
              <a:t> -&gt; 1</a:t>
            </a:r>
            <a:r>
              <a:rPr lang="en-GB" sz="1800"/>
              <a:t>5</a:t>
            </a:r>
            <a:r>
              <a:rPr lang="en-GB" sz="1800"/>
              <a:t> -&gt; 17 -&gt; 3 -&gt; </a:t>
            </a:r>
            <a:r>
              <a:rPr lang="en-GB" sz="1800"/>
              <a:t>8</a:t>
            </a:r>
            <a:r>
              <a:rPr lang="en-GB" sz="1800"/>
              <a:t> -&gt; 14</a:t>
            </a:r>
            <a:endParaRPr sz="1800"/>
          </a:p>
          <a:p>
            <a:pPr indent="0" lvl="0" marL="914400" rtl="0" algn="l">
              <a:lnSpc>
                <a:spcPct val="100000"/>
              </a:lnSpc>
              <a:spcBef>
                <a:spcPts val="0"/>
              </a:spcBef>
              <a:spcAft>
                <a:spcPts val="0"/>
              </a:spcAft>
              <a:buNone/>
            </a:pPr>
            <a:r>
              <a:t/>
            </a:r>
            <a:endParaRPr sz="1800"/>
          </a:p>
          <a:p>
            <a:pPr indent="-342900" lvl="1" marL="914400" rtl="0" algn="l">
              <a:lnSpc>
                <a:spcPct val="100000"/>
              </a:lnSpc>
              <a:spcBef>
                <a:spcPts val="0"/>
              </a:spcBef>
              <a:spcAft>
                <a:spcPts val="0"/>
              </a:spcAft>
              <a:buSzPts val="1800"/>
              <a:buAutoNum type="alphaLcPeriod"/>
            </a:pPr>
            <a:r>
              <a:rPr lang="en-GB" sz="1800"/>
              <a:t>Distance: 		58602 metres</a:t>
            </a:r>
            <a:endParaRPr sz="1800"/>
          </a:p>
          <a:p>
            <a:pPr indent="0" lvl="0" marL="45720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GB" sz="1800"/>
              <a:t>Reference: Akavall’s Ant Colony Optimization[2]</a:t>
            </a:r>
            <a:endParaRPr sz="1800"/>
          </a:p>
          <a:p>
            <a:pPr indent="-228600" lvl="0" marL="457200" rtl="0" algn="l">
              <a:lnSpc>
                <a:spcPct val="100000"/>
              </a:lnSpc>
              <a:spcBef>
                <a:spcPts val="0"/>
              </a:spcBef>
              <a:spcAft>
                <a:spcPts val="0"/>
              </a:spcAft>
              <a:buSzPts val="1800"/>
              <a:buNone/>
            </a:pPr>
            <a:r>
              <a:t/>
            </a:r>
            <a:endParaRPr sz="1800"/>
          </a:p>
        </p:txBody>
      </p:sp>
      <p:sp>
        <p:nvSpPr>
          <p:cNvPr id="177" name="Google Shape;177;p31"/>
          <p:cNvSpPr txBox="1"/>
          <p:nvPr>
            <p:ph type="ctrTitle"/>
          </p:nvPr>
        </p:nvSpPr>
        <p:spPr>
          <a:xfrm>
            <a:off x="311700" y="346625"/>
            <a:ext cx="8520600" cy="845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Comparison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ctrTitle"/>
          </p:nvPr>
        </p:nvSpPr>
        <p:spPr>
          <a:xfrm>
            <a:off x="275325" y="431750"/>
            <a:ext cx="8520600" cy="1191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GB" sz="3000">
                <a:solidFill>
                  <a:srgbClr val="4A86E8"/>
                </a:solidFill>
              </a:rPr>
              <a:t>BOSCH's Route Optimization Algorithm</a:t>
            </a:r>
            <a:endParaRPr b="1" sz="3000">
              <a:solidFill>
                <a:srgbClr val="4A86E8"/>
              </a:solidFill>
            </a:endParaRPr>
          </a:p>
          <a:p>
            <a:pPr indent="0" lvl="0" marL="0" rtl="0" algn="ctr">
              <a:lnSpc>
                <a:spcPct val="100000"/>
              </a:lnSpc>
              <a:spcBef>
                <a:spcPts val="0"/>
              </a:spcBef>
              <a:spcAft>
                <a:spcPts val="0"/>
              </a:spcAft>
              <a:buSzPts val="5200"/>
              <a:buNone/>
            </a:pPr>
            <a:r>
              <a:rPr b="1" lang="en-GB" sz="3000">
                <a:solidFill>
                  <a:srgbClr val="4A86E8"/>
                </a:solidFill>
              </a:rPr>
              <a:t>IIT DHARWAD</a:t>
            </a:r>
            <a:endParaRPr b="1" sz="3000">
              <a:solidFill>
                <a:srgbClr val="4A86E8"/>
              </a:solidFill>
            </a:endParaRPr>
          </a:p>
        </p:txBody>
      </p:sp>
      <p:sp>
        <p:nvSpPr>
          <p:cNvPr id="67" name="Google Shape;67;p14"/>
          <p:cNvSpPr txBox="1"/>
          <p:nvPr>
            <p:ph idx="1" type="subTitle"/>
          </p:nvPr>
        </p:nvSpPr>
        <p:spPr>
          <a:xfrm>
            <a:off x="311700" y="2064725"/>
            <a:ext cx="8520600" cy="274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t>Team members:</a:t>
            </a:r>
            <a:endParaRPr/>
          </a:p>
          <a:p>
            <a:pPr indent="0" lvl="0" marL="0" rtl="0" algn="ctr">
              <a:lnSpc>
                <a:spcPct val="100000"/>
              </a:lnSpc>
              <a:spcBef>
                <a:spcPts val="0"/>
              </a:spcBef>
              <a:spcAft>
                <a:spcPts val="0"/>
              </a:spcAft>
              <a:buSzPts val="2800"/>
              <a:buNone/>
            </a:pPr>
            <a:r>
              <a:rPr lang="en-GB"/>
              <a:t>Janhavi</a:t>
            </a:r>
            <a:endParaRPr/>
          </a:p>
          <a:p>
            <a:pPr indent="0" lvl="0" marL="0" rtl="0" algn="ctr">
              <a:lnSpc>
                <a:spcPct val="100000"/>
              </a:lnSpc>
              <a:spcBef>
                <a:spcPts val="0"/>
              </a:spcBef>
              <a:spcAft>
                <a:spcPts val="0"/>
              </a:spcAft>
              <a:buSzPts val="2800"/>
              <a:buNone/>
            </a:pPr>
            <a:r>
              <a:rPr lang="en-GB"/>
              <a:t>Harsh</a:t>
            </a:r>
            <a:endParaRPr/>
          </a:p>
          <a:p>
            <a:pPr indent="0" lvl="0" marL="0" rtl="0" algn="ctr">
              <a:lnSpc>
                <a:spcPct val="100000"/>
              </a:lnSpc>
              <a:spcBef>
                <a:spcPts val="0"/>
              </a:spcBef>
              <a:spcAft>
                <a:spcPts val="0"/>
              </a:spcAft>
              <a:buSzPts val="2800"/>
              <a:buNone/>
            </a:pPr>
            <a:r>
              <a:rPr lang="en-GB"/>
              <a:t>Rupesh</a:t>
            </a:r>
            <a:endParaRPr/>
          </a:p>
          <a:p>
            <a:pPr indent="0" lvl="0" marL="0" rtl="0" algn="ctr">
              <a:lnSpc>
                <a:spcPct val="100000"/>
              </a:lnSpc>
              <a:spcBef>
                <a:spcPts val="0"/>
              </a:spcBef>
              <a:spcAft>
                <a:spcPts val="0"/>
              </a:spcAft>
              <a:buSzPts val="2800"/>
              <a:buNone/>
            </a:pPr>
            <a:r>
              <a:rPr lang="en-GB"/>
              <a:t>Abhishek</a:t>
            </a:r>
            <a:endParaRPr/>
          </a:p>
          <a:p>
            <a:pPr indent="0" lvl="0" marL="0" rtl="0" algn="ctr">
              <a:lnSpc>
                <a:spcPct val="100000"/>
              </a:lnSpc>
              <a:spcBef>
                <a:spcPts val="0"/>
              </a:spcBef>
              <a:spcAft>
                <a:spcPts val="0"/>
              </a:spcAft>
              <a:buSzPts val="2800"/>
              <a:buNone/>
            </a:pPr>
            <a:r>
              <a:rPr lang="en-GB"/>
              <a:t>Ashish</a:t>
            </a:r>
            <a:endParaRPr/>
          </a:p>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2"/>
          <p:cNvSpPr txBox="1"/>
          <p:nvPr>
            <p:ph type="ctrTitle"/>
          </p:nvPr>
        </p:nvSpPr>
        <p:spPr>
          <a:xfrm>
            <a:off x="311700" y="334650"/>
            <a:ext cx="8520600" cy="127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Comparison</a:t>
            </a:r>
            <a:endParaRPr/>
          </a:p>
        </p:txBody>
      </p:sp>
      <p:sp>
        <p:nvSpPr>
          <p:cNvPr id="183" name="Google Shape;183;p32"/>
          <p:cNvSpPr txBox="1"/>
          <p:nvPr>
            <p:ph idx="1" type="subTitle"/>
          </p:nvPr>
        </p:nvSpPr>
        <p:spPr>
          <a:xfrm>
            <a:off x="311700" y="1848450"/>
            <a:ext cx="8520600" cy="30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2.</a:t>
            </a:r>
            <a:r>
              <a:rPr lang="en-GB" sz="1800" u="sng"/>
              <a:t>	Tabu Search </a:t>
            </a:r>
            <a:r>
              <a:rPr lang="en-GB" sz="1800"/>
              <a:t>:</a:t>
            </a:r>
            <a:endParaRPr sz="1800"/>
          </a:p>
          <a:p>
            <a:pPr indent="0" lvl="0" marL="0" rtl="0" algn="l">
              <a:spcBef>
                <a:spcPts val="0"/>
              </a:spcBef>
              <a:spcAft>
                <a:spcPts val="0"/>
              </a:spcAft>
              <a:buNone/>
            </a:pPr>
            <a:r>
              <a:rPr lang="en-GB" sz="1800"/>
              <a:t> </a:t>
            </a:r>
            <a:endParaRPr sz="1800"/>
          </a:p>
          <a:p>
            <a:pPr indent="-342900" lvl="1" marL="914400" rtl="0" algn="l">
              <a:spcBef>
                <a:spcPts val="0"/>
              </a:spcBef>
              <a:spcAft>
                <a:spcPts val="0"/>
              </a:spcAft>
              <a:buSzPts val="1800"/>
              <a:buAutoNum type="alphaLcPeriod"/>
            </a:pPr>
            <a:r>
              <a:rPr lang="en-GB" sz="1800"/>
              <a:t>Shortest Path :  	0 -&gt; 19 -&gt;18 -&gt; 2 -&gt; 12 -&gt; 13 -&gt; 10 -&gt; 5 -&gt; 7 -&gt; 9 -&gt; 6 -&gt; 8 -&gt; 1 -&gt; 16 -&gt; 15 -&gt; 11 -&gt; 17 -&gt; 3 -&gt; 4 -&gt; 14</a:t>
            </a:r>
            <a:endParaRPr sz="1800"/>
          </a:p>
          <a:p>
            <a:pPr indent="0" lvl="0" marL="914400" rtl="0" algn="l">
              <a:spcBef>
                <a:spcPts val="0"/>
              </a:spcBef>
              <a:spcAft>
                <a:spcPts val="0"/>
              </a:spcAft>
              <a:buNone/>
            </a:pPr>
            <a:r>
              <a:t/>
            </a:r>
            <a:endParaRPr sz="1800"/>
          </a:p>
          <a:p>
            <a:pPr indent="-342900" lvl="1" marL="914400" rtl="0" algn="l">
              <a:spcBef>
                <a:spcPts val="0"/>
              </a:spcBef>
              <a:spcAft>
                <a:spcPts val="0"/>
              </a:spcAft>
              <a:buSzPts val="1800"/>
              <a:buAutoNum type="alphaLcPeriod"/>
            </a:pPr>
            <a:r>
              <a:rPr lang="en-GB" sz="1800"/>
              <a:t>Distance : 		58001 metres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Reference : Tabu search [3]</a:t>
            </a:r>
            <a:endParaRPr sz="1800"/>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idx="1" type="subTitle"/>
          </p:nvPr>
        </p:nvSpPr>
        <p:spPr>
          <a:xfrm>
            <a:off x="311700" y="1848450"/>
            <a:ext cx="8520600" cy="329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t>3.</a:t>
            </a:r>
            <a:r>
              <a:rPr lang="en-GB" sz="1800" u="sng"/>
              <a:t>	</a:t>
            </a:r>
            <a:r>
              <a:rPr lang="en-GB" sz="1800" u="sng"/>
              <a:t>Google’s OR tools</a:t>
            </a:r>
            <a:r>
              <a:rPr lang="en-GB" sz="1800"/>
              <a:t>: </a:t>
            </a:r>
            <a:endParaRPr sz="1800"/>
          </a:p>
          <a:p>
            <a:pPr indent="0" lvl="0" marL="914400" rtl="0" algn="l">
              <a:lnSpc>
                <a:spcPct val="100000"/>
              </a:lnSpc>
              <a:spcBef>
                <a:spcPts val="0"/>
              </a:spcBef>
              <a:spcAft>
                <a:spcPts val="0"/>
              </a:spcAft>
              <a:buNone/>
            </a:pPr>
            <a:r>
              <a:t/>
            </a:r>
            <a:endParaRPr sz="1800"/>
          </a:p>
          <a:p>
            <a:pPr indent="-342900" lvl="1" marL="914400" rtl="0" algn="l">
              <a:lnSpc>
                <a:spcPct val="100000"/>
              </a:lnSpc>
              <a:spcBef>
                <a:spcPts val="0"/>
              </a:spcBef>
              <a:spcAft>
                <a:spcPts val="0"/>
              </a:spcAft>
              <a:buSzPts val="1800"/>
              <a:buAutoNum type="alphaLcPeriod"/>
            </a:pPr>
            <a:r>
              <a:rPr lang="en-GB" sz="1800"/>
              <a:t>Shortest Path</a:t>
            </a:r>
            <a:r>
              <a:rPr lang="en-GB" sz="1800"/>
              <a:t>:	0 -&gt;  19 -&gt;  18 -&gt;  2 -&gt;  12 -&gt;  13 -&gt;  14 -&gt;  4 -&gt;  3 -&gt;  17 -&gt;  11 -&gt;  15 -&gt;  16 -&gt;  1 -&gt;  8 -&gt;  6 -&gt;  9 -&gt;  5 -&gt;  7 -&gt;  10</a:t>
            </a:r>
            <a:endParaRPr sz="1800"/>
          </a:p>
          <a:p>
            <a:pPr indent="0" lvl="0" marL="914400" rtl="0" algn="l">
              <a:lnSpc>
                <a:spcPct val="100000"/>
              </a:lnSpc>
              <a:spcBef>
                <a:spcPts val="0"/>
              </a:spcBef>
              <a:spcAft>
                <a:spcPts val="0"/>
              </a:spcAft>
              <a:buNone/>
            </a:pPr>
            <a:r>
              <a:t/>
            </a:r>
            <a:endParaRPr sz="1800"/>
          </a:p>
          <a:p>
            <a:pPr indent="-342900" lvl="1" marL="914400" rtl="0" algn="l">
              <a:lnSpc>
                <a:spcPct val="100000"/>
              </a:lnSpc>
              <a:spcBef>
                <a:spcPts val="0"/>
              </a:spcBef>
              <a:spcAft>
                <a:spcPts val="0"/>
              </a:spcAft>
              <a:buSzPts val="1800"/>
              <a:buAutoNum type="alphaLcPeriod"/>
            </a:pPr>
            <a:r>
              <a:rPr lang="en-GB" sz="1800"/>
              <a:t>Distance : 	 	59136 meters</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GB" sz="1800"/>
              <a:t>Reference: Google OR tools VRP[4]</a:t>
            </a:r>
            <a:endParaRPr sz="1800"/>
          </a:p>
          <a:p>
            <a:pPr indent="-228600" lvl="0" marL="457200" rtl="0" algn="l">
              <a:lnSpc>
                <a:spcPct val="100000"/>
              </a:lnSpc>
              <a:spcBef>
                <a:spcPts val="0"/>
              </a:spcBef>
              <a:spcAft>
                <a:spcPts val="0"/>
              </a:spcAft>
              <a:buSzPts val="1800"/>
              <a:buNone/>
            </a:pPr>
            <a:r>
              <a:t/>
            </a:r>
            <a:endParaRPr sz="1800"/>
          </a:p>
        </p:txBody>
      </p:sp>
      <p:sp>
        <p:nvSpPr>
          <p:cNvPr id="189" name="Google Shape;189;p33"/>
          <p:cNvSpPr txBox="1"/>
          <p:nvPr>
            <p:ph type="ctrTitle"/>
          </p:nvPr>
        </p:nvSpPr>
        <p:spPr>
          <a:xfrm>
            <a:off x="311700" y="195275"/>
            <a:ext cx="8520600" cy="141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Comparison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4"/>
          <p:cNvSpPr txBox="1"/>
          <p:nvPr>
            <p:ph idx="1" type="subTitle"/>
          </p:nvPr>
        </p:nvSpPr>
        <p:spPr>
          <a:xfrm>
            <a:off x="311700" y="1848450"/>
            <a:ext cx="8520600" cy="329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t>4.</a:t>
            </a:r>
            <a:r>
              <a:rPr lang="en-GB" sz="1800" u="sng"/>
              <a:t>	Our Algorithm</a:t>
            </a:r>
            <a:r>
              <a:rPr lang="en-GB" sz="1800"/>
              <a:t>: </a:t>
            </a:r>
            <a:endParaRPr sz="1800"/>
          </a:p>
          <a:p>
            <a:pPr indent="0" lvl="0" marL="914400" rtl="0" algn="l">
              <a:lnSpc>
                <a:spcPct val="100000"/>
              </a:lnSpc>
              <a:spcBef>
                <a:spcPts val="0"/>
              </a:spcBef>
              <a:spcAft>
                <a:spcPts val="0"/>
              </a:spcAft>
              <a:buNone/>
            </a:pPr>
            <a:r>
              <a:t/>
            </a:r>
            <a:endParaRPr sz="1800"/>
          </a:p>
          <a:p>
            <a:pPr indent="-342900" lvl="1" marL="914400" rtl="0" algn="l">
              <a:lnSpc>
                <a:spcPct val="100000"/>
              </a:lnSpc>
              <a:spcBef>
                <a:spcPts val="0"/>
              </a:spcBef>
              <a:spcAft>
                <a:spcPts val="0"/>
              </a:spcAft>
              <a:buSzPts val="1800"/>
              <a:buAutoNum type="alphaLcPeriod"/>
            </a:pPr>
            <a:r>
              <a:rPr lang="en-GB" sz="1800"/>
              <a:t>Shortest Path:	0 -&gt;  18 -&gt;  19 -&gt;  10 -&gt;  13 -&gt;  12 -&gt;  2 -&gt;  14 -&gt;  7 -&gt;  5 -&gt; 4 -&gt;  9 -&gt;  6 -&gt;  1 -&gt;  8 -&gt;  3 -&gt;  11 -&gt;  15 -&gt; 17 -&gt;  16</a:t>
            </a:r>
            <a:endParaRPr sz="1800"/>
          </a:p>
          <a:p>
            <a:pPr indent="0" lvl="0" marL="914400" rtl="0" algn="l">
              <a:lnSpc>
                <a:spcPct val="100000"/>
              </a:lnSpc>
              <a:spcBef>
                <a:spcPts val="0"/>
              </a:spcBef>
              <a:spcAft>
                <a:spcPts val="0"/>
              </a:spcAft>
              <a:buNone/>
            </a:pPr>
            <a:r>
              <a:t/>
            </a:r>
            <a:endParaRPr sz="1800"/>
          </a:p>
          <a:p>
            <a:pPr indent="-342900" lvl="1" marL="914400" rtl="0" algn="l">
              <a:lnSpc>
                <a:spcPct val="100000"/>
              </a:lnSpc>
              <a:spcBef>
                <a:spcPts val="0"/>
              </a:spcBef>
              <a:spcAft>
                <a:spcPts val="0"/>
              </a:spcAft>
              <a:buSzPts val="1800"/>
              <a:buAutoNum type="alphaLcPeriod"/>
            </a:pPr>
            <a:r>
              <a:rPr lang="en-GB" sz="1800"/>
              <a:t>Distance : 	 	59315 meters</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GB" sz="1800"/>
              <a:t>Reference: source code [5]</a:t>
            </a:r>
            <a:endParaRPr sz="1800"/>
          </a:p>
          <a:p>
            <a:pPr indent="-228600" lvl="0" marL="457200" rtl="0" algn="l">
              <a:lnSpc>
                <a:spcPct val="100000"/>
              </a:lnSpc>
              <a:spcBef>
                <a:spcPts val="0"/>
              </a:spcBef>
              <a:spcAft>
                <a:spcPts val="0"/>
              </a:spcAft>
              <a:buSzPts val="1800"/>
              <a:buNone/>
            </a:pPr>
            <a:r>
              <a:t/>
            </a:r>
            <a:endParaRPr sz="1800"/>
          </a:p>
        </p:txBody>
      </p:sp>
      <p:sp>
        <p:nvSpPr>
          <p:cNvPr id="195" name="Google Shape;195;p34"/>
          <p:cNvSpPr txBox="1"/>
          <p:nvPr>
            <p:ph type="ctrTitle"/>
          </p:nvPr>
        </p:nvSpPr>
        <p:spPr>
          <a:xfrm>
            <a:off x="311700" y="195275"/>
            <a:ext cx="8520600" cy="141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Comparison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02" name="Google Shape;202;p35" title="Points scored"/>
          <p:cNvPicPr preferRelativeResize="0"/>
          <p:nvPr/>
        </p:nvPicPr>
        <p:blipFill>
          <a:blip r:embed="rId3">
            <a:alphaModFix/>
          </a:blip>
          <a:stretch>
            <a:fillRect/>
          </a:stretch>
        </p:blipFill>
        <p:spPr>
          <a:xfrm>
            <a:off x="260425" y="0"/>
            <a:ext cx="8666124"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idx="1" type="subTitle"/>
          </p:nvPr>
        </p:nvSpPr>
        <p:spPr>
          <a:xfrm>
            <a:off x="311700" y="707600"/>
            <a:ext cx="8520600" cy="43902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800"/>
              <a:buNone/>
            </a:pPr>
            <a:r>
              <a:rPr lang="en-GB" sz="1800"/>
              <a:t>    </a:t>
            </a:r>
            <a:r>
              <a:rPr lang="en-GB" sz="1800"/>
              <a:t>We ran our algorithm on the input data provided with the assumptions stated earlier and obtained the following path as result :-</a:t>
            </a:r>
            <a:endParaRPr sz="1800"/>
          </a:p>
          <a:p>
            <a:pPr indent="-228600" lvl="0" marL="457200" rtl="0" algn="l">
              <a:lnSpc>
                <a:spcPct val="100000"/>
              </a:lnSpc>
              <a:spcBef>
                <a:spcPts val="0"/>
              </a:spcBef>
              <a:spcAft>
                <a:spcPts val="0"/>
              </a:spcAft>
              <a:buSzPts val="1800"/>
              <a:buNone/>
            </a:pPr>
            <a:r>
              <a:t/>
            </a:r>
            <a:endParaRPr sz="1800"/>
          </a:p>
          <a:p>
            <a:pPr indent="-228600" lvl="0" marL="457200" rtl="0" algn="l">
              <a:lnSpc>
                <a:spcPct val="100000"/>
              </a:lnSpc>
              <a:spcBef>
                <a:spcPts val="0"/>
              </a:spcBef>
              <a:spcAft>
                <a:spcPts val="0"/>
              </a:spcAft>
              <a:buSzPts val="1800"/>
              <a:buNone/>
            </a:pPr>
            <a:r>
              <a:rPr lang="en-GB" sz="1800"/>
              <a:t>		Number of Buses:	3</a:t>
            </a:r>
            <a:endParaRPr sz="1800"/>
          </a:p>
          <a:p>
            <a:pPr indent="-228600" lvl="0" marL="457200" rtl="0" algn="l">
              <a:lnSpc>
                <a:spcPct val="100000"/>
              </a:lnSpc>
              <a:spcBef>
                <a:spcPts val="0"/>
              </a:spcBef>
              <a:spcAft>
                <a:spcPts val="0"/>
              </a:spcAft>
              <a:buSzPts val="1800"/>
              <a:buNone/>
            </a:pPr>
            <a:r>
              <a:t/>
            </a:r>
            <a:endParaRPr sz="1800"/>
          </a:p>
          <a:p>
            <a:pPr indent="-228600" lvl="0" marL="457200" rtl="0" algn="l">
              <a:lnSpc>
                <a:spcPct val="100000"/>
              </a:lnSpc>
              <a:spcBef>
                <a:spcPts val="0"/>
              </a:spcBef>
              <a:spcAft>
                <a:spcPts val="0"/>
              </a:spcAft>
              <a:buSzPts val="1800"/>
              <a:buNone/>
            </a:pPr>
            <a:r>
              <a:rPr lang="en-GB" sz="1800"/>
              <a:t>		Route for Bus 1:	</a:t>
            </a:r>
            <a:r>
              <a:rPr lang="en-GB" sz="1200"/>
              <a:t>BOSCH bidadi(0) -&gt; kathriguppe circle(6) -&gt; Bata show room(8) -&gt; kathriguppe(3)</a:t>
            </a:r>
            <a:endParaRPr sz="1200"/>
          </a:p>
          <a:p>
            <a:pPr indent="457200" lvl="0" marL="457200" rtl="0" algn="l">
              <a:lnSpc>
                <a:spcPct val="100000"/>
              </a:lnSpc>
              <a:spcBef>
                <a:spcPts val="0"/>
              </a:spcBef>
              <a:spcAft>
                <a:spcPts val="0"/>
              </a:spcAft>
              <a:buSzPts val="1800"/>
              <a:buNone/>
            </a:pPr>
            <a:r>
              <a:rPr lang="en-GB" sz="1200"/>
              <a:t>-&gt; jantha bazar(11) -&gt; jayanagar(15) -&gt; mantri apartment(17) -&gt; deve gowda petrol bunk(1)</a:t>
            </a:r>
            <a:endParaRPr sz="1200"/>
          </a:p>
          <a:p>
            <a:pPr indent="-228600" lvl="0" marL="457200" rtl="0" algn="l">
              <a:lnSpc>
                <a:spcPct val="100000"/>
              </a:lnSpc>
              <a:spcBef>
                <a:spcPts val="0"/>
              </a:spcBef>
              <a:spcAft>
                <a:spcPts val="0"/>
              </a:spcAft>
              <a:buSzPts val="1800"/>
              <a:buNone/>
            </a:pPr>
            <a:r>
              <a:rPr lang="en-GB" sz="1800"/>
              <a:t>		Distance travelled:	</a:t>
            </a:r>
            <a:r>
              <a:rPr lang="en-GB" sz="1400"/>
              <a:t>43258 meters</a:t>
            </a:r>
            <a:endParaRPr sz="1400"/>
          </a:p>
          <a:p>
            <a:pPr indent="-228600" lvl="0" marL="457200" rtl="0" algn="l">
              <a:lnSpc>
                <a:spcPct val="100000"/>
              </a:lnSpc>
              <a:spcBef>
                <a:spcPts val="0"/>
              </a:spcBef>
              <a:spcAft>
                <a:spcPts val="0"/>
              </a:spcAft>
              <a:buSzPts val="1800"/>
              <a:buNone/>
            </a:pPr>
            <a:r>
              <a:t/>
            </a:r>
            <a:endParaRPr sz="1800"/>
          </a:p>
          <a:p>
            <a:pPr indent="-228600" lvl="0" marL="457200" rtl="0" algn="l">
              <a:lnSpc>
                <a:spcPct val="100000"/>
              </a:lnSpc>
              <a:spcBef>
                <a:spcPts val="0"/>
              </a:spcBef>
              <a:spcAft>
                <a:spcPts val="0"/>
              </a:spcAft>
              <a:buSzPts val="1800"/>
              <a:buNone/>
            </a:pPr>
            <a:r>
              <a:rPr lang="en-GB" sz="1800"/>
              <a:t>		Route for Bus 2:	</a:t>
            </a:r>
            <a:r>
              <a:rPr lang="en-GB" sz="1200"/>
              <a:t> BOSCH bidadi(0) -&gt; Hosakerrali(7) -&gt; PESIT college(5) -&gt; sri kamkya theater(4)</a:t>
            </a:r>
            <a:endParaRPr sz="1200"/>
          </a:p>
          <a:p>
            <a:pPr indent="457200" lvl="0" marL="457200" rtl="0" algn="l">
              <a:lnSpc>
                <a:spcPct val="100000"/>
              </a:lnSpc>
              <a:spcBef>
                <a:spcPts val="0"/>
              </a:spcBef>
              <a:spcAft>
                <a:spcPts val="0"/>
              </a:spcAft>
              <a:buSzPts val="1800"/>
              <a:buNone/>
            </a:pPr>
            <a:r>
              <a:rPr lang="en-GB" sz="1200"/>
              <a:t>-&gt; ittamadu(9) -&gt; kadirenahalli(16) -&gt; deve gowda petrol bunk(1)</a:t>
            </a:r>
            <a:endParaRPr sz="1800"/>
          </a:p>
          <a:p>
            <a:pPr indent="0" lvl="0" marL="0" rtl="0" algn="l">
              <a:lnSpc>
                <a:spcPct val="100000"/>
              </a:lnSpc>
              <a:spcBef>
                <a:spcPts val="0"/>
              </a:spcBef>
              <a:spcAft>
                <a:spcPts val="0"/>
              </a:spcAft>
              <a:buSzPts val="1800"/>
              <a:buNone/>
            </a:pPr>
            <a:r>
              <a:rPr lang="en-GB" sz="1800"/>
              <a:t>		Distance travelled:	</a:t>
            </a:r>
            <a:r>
              <a:rPr lang="en-GB" sz="1400"/>
              <a:t>38194 meters</a:t>
            </a:r>
            <a:endParaRPr sz="1400"/>
          </a:p>
          <a:p>
            <a:pPr indent="0" lvl="0" marL="0" rtl="0" algn="l">
              <a:lnSpc>
                <a:spcPct val="100000"/>
              </a:lnSpc>
              <a:spcBef>
                <a:spcPts val="0"/>
              </a:spcBef>
              <a:spcAft>
                <a:spcPts val="0"/>
              </a:spcAft>
              <a:buSzPts val="1800"/>
              <a:buNone/>
            </a:pPr>
            <a:r>
              <a:t/>
            </a:r>
            <a:endParaRPr sz="1800"/>
          </a:p>
          <a:p>
            <a:pPr indent="-228600" lvl="0" marL="457200" rtl="0" algn="l">
              <a:lnSpc>
                <a:spcPct val="100000"/>
              </a:lnSpc>
              <a:spcBef>
                <a:spcPts val="0"/>
              </a:spcBef>
              <a:spcAft>
                <a:spcPts val="0"/>
              </a:spcAft>
              <a:buSzPts val="1800"/>
              <a:buNone/>
            </a:pPr>
            <a:r>
              <a:rPr lang="en-GB" sz="1800"/>
              <a:t>		Route for Bus 3:	</a:t>
            </a:r>
            <a:r>
              <a:rPr lang="en-GB" sz="1200"/>
              <a:t>BOSCH bidadi(0) -&gt; kodipalya(18) -&gt; kengeri uttarhalli main road(19) -&gt; </a:t>
            </a:r>
            <a:endParaRPr sz="1200"/>
          </a:p>
          <a:p>
            <a:pPr indent="457200" lvl="0" marL="457200" rtl="0" algn="l">
              <a:lnSpc>
                <a:spcPct val="100000"/>
              </a:lnSpc>
              <a:spcBef>
                <a:spcPts val="0"/>
              </a:spcBef>
              <a:spcAft>
                <a:spcPts val="0"/>
              </a:spcAft>
              <a:buSzPts val="1800"/>
              <a:buNone/>
            </a:pPr>
            <a:r>
              <a:rPr lang="en-GB" sz="1200"/>
              <a:t>Rajarajeshwari nagar temple(10) -&gt; kanthi sweets(13) -&gt; rajarajeshwari nagar double road(12) -&gt;</a:t>
            </a:r>
            <a:endParaRPr sz="1200"/>
          </a:p>
          <a:p>
            <a:pPr indent="457200" lvl="0" marL="457200" rtl="0" algn="l">
              <a:lnSpc>
                <a:spcPct val="100000"/>
              </a:lnSpc>
              <a:spcBef>
                <a:spcPts val="0"/>
              </a:spcBef>
              <a:spcAft>
                <a:spcPts val="0"/>
              </a:spcAft>
              <a:buSzPts val="1800"/>
              <a:buNone/>
            </a:pPr>
            <a:r>
              <a:rPr lang="en-GB" sz="1200"/>
              <a:t>channasandra RNSIT(2) -&gt; chowdeshwari temple(14) -&gt; devegowda petrol bunk(1)</a:t>
            </a:r>
            <a:endParaRPr sz="1800"/>
          </a:p>
          <a:p>
            <a:pPr indent="-228600" lvl="0" marL="457200" rtl="0" algn="l">
              <a:lnSpc>
                <a:spcPct val="100000"/>
              </a:lnSpc>
              <a:spcBef>
                <a:spcPts val="0"/>
              </a:spcBef>
              <a:spcAft>
                <a:spcPts val="0"/>
              </a:spcAft>
              <a:buSzPts val="1800"/>
              <a:buNone/>
            </a:pPr>
            <a:r>
              <a:rPr lang="en-GB" sz="1800"/>
              <a:t>		Distance travelled:	</a:t>
            </a:r>
            <a:r>
              <a:rPr lang="en-GB" sz="1400"/>
              <a:t>37384 meters</a:t>
            </a:r>
            <a:endParaRPr sz="1400"/>
          </a:p>
          <a:p>
            <a:pPr indent="-228600" lvl="0" marL="457200" rtl="0" algn="l">
              <a:lnSpc>
                <a:spcPct val="100000"/>
              </a:lnSpc>
              <a:spcBef>
                <a:spcPts val="0"/>
              </a:spcBef>
              <a:spcAft>
                <a:spcPts val="0"/>
              </a:spcAft>
              <a:buSzPts val="1800"/>
              <a:buNone/>
            </a:pPr>
            <a:r>
              <a:rPr lang="en-GB" sz="1400"/>
              <a:t>     </a:t>
            </a:r>
            <a:endParaRPr sz="1800"/>
          </a:p>
        </p:txBody>
      </p:sp>
      <p:sp>
        <p:nvSpPr>
          <p:cNvPr id="208" name="Google Shape;208;p36"/>
          <p:cNvSpPr txBox="1"/>
          <p:nvPr>
            <p:ph type="ctrTitle"/>
          </p:nvPr>
        </p:nvSpPr>
        <p:spPr>
          <a:xfrm>
            <a:off x="311700" y="195275"/>
            <a:ext cx="8520600" cy="69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Conclusion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BUS 1</a:t>
            </a:r>
            <a:endParaRPr/>
          </a:p>
        </p:txBody>
      </p:sp>
      <p:sp>
        <p:nvSpPr>
          <p:cNvPr id="214" name="Google Shape;214;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First Cluster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21" name="Google Shape;221;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9"/>
          <p:cNvSpPr txBox="1"/>
          <p:nvPr>
            <p:ph type="ctrTitle"/>
          </p:nvPr>
        </p:nvSpPr>
        <p:spPr>
          <a:xfrm>
            <a:off x="311700" y="1357350"/>
            <a:ext cx="8520600" cy="851100"/>
          </a:xfrm>
          <a:prstGeom prst="rect">
            <a:avLst/>
          </a:prstGeom>
        </p:spPr>
        <p:txBody>
          <a:bodyPr anchorCtr="0" anchor="b" bIns="91425" lIns="91425" spcFirstLastPara="1" rIns="91425" wrap="square" tIns="91425">
            <a:noAutofit/>
          </a:bodyPr>
          <a:lstStyle/>
          <a:p>
            <a:pPr indent="457200" lvl="0" marL="2743200" rtl="0" algn="l">
              <a:spcBef>
                <a:spcPts val="0"/>
              </a:spcBef>
              <a:spcAft>
                <a:spcPts val="0"/>
              </a:spcAft>
              <a:buNone/>
            </a:pPr>
            <a:r>
              <a:rPr lang="en-GB"/>
              <a:t>BUS 2</a:t>
            </a:r>
            <a:endParaRPr/>
          </a:p>
        </p:txBody>
      </p:sp>
      <p:sp>
        <p:nvSpPr>
          <p:cNvPr id="227" name="Google Shape;227;p39"/>
          <p:cNvSpPr txBox="1"/>
          <p:nvPr>
            <p:ph idx="1" type="subTitle"/>
          </p:nvPr>
        </p:nvSpPr>
        <p:spPr>
          <a:xfrm>
            <a:off x="348075" y="22962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Second Cluster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34" name="Google Shape;234;p40"/>
          <p:cNvPicPr preferRelativeResize="0"/>
          <p:nvPr/>
        </p:nvPicPr>
        <p:blipFill>
          <a:blip r:embed="rId3">
            <a:alphaModFix/>
          </a:blip>
          <a:stretch>
            <a:fillRect/>
          </a:stretch>
        </p:blipFill>
        <p:spPr>
          <a:xfrm>
            <a:off x="-51350" y="0"/>
            <a:ext cx="919535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1"/>
          <p:cNvSpPr txBox="1"/>
          <p:nvPr>
            <p:ph type="ctrTitle"/>
          </p:nvPr>
        </p:nvSpPr>
        <p:spPr>
          <a:xfrm>
            <a:off x="311700" y="1108350"/>
            <a:ext cx="8520600" cy="149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BUS 3</a:t>
            </a:r>
            <a:endParaRPr/>
          </a:p>
        </p:txBody>
      </p:sp>
      <p:sp>
        <p:nvSpPr>
          <p:cNvPr id="240" name="Google Shape;240;p4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Third Cluster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ctrTitle"/>
          </p:nvPr>
        </p:nvSpPr>
        <p:spPr>
          <a:xfrm>
            <a:off x="311700" y="330300"/>
            <a:ext cx="8520600" cy="112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3600"/>
              <a:t>Visualisation of </a:t>
            </a:r>
            <a:r>
              <a:rPr lang="en-GB" sz="3600"/>
              <a:t>Problem Statement</a:t>
            </a:r>
            <a:endParaRPr sz="3600"/>
          </a:p>
        </p:txBody>
      </p:sp>
      <p:sp>
        <p:nvSpPr>
          <p:cNvPr id="73" name="Google Shape;73;p15"/>
          <p:cNvSpPr txBox="1"/>
          <p:nvPr>
            <p:ph idx="1" type="subTitle"/>
          </p:nvPr>
        </p:nvSpPr>
        <p:spPr>
          <a:xfrm>
            <a:off x="311700" y="1365375"/>
            <a:ext cx="8520600" cy="30144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1000"/>
              </a:spcBef>
              <a:spcAft>
                <a:spcPts val="0"/>
              </a:spcAft>
              <a:buClr>
                <a:schemeClr val="dk1"/>
              </a:buClr>
              <a:buSzPts val="1100"/>
              <a:buFont typeface="Arial"/>
              <a:buNone/>
            </a:pPr>
            <a:r>
              <a:rPr lang="en-GB" sz="1400">
                <a:solidFill>
                  <a:srgbClr val="666666"/>
                </a:solidFill>
                <a:latin typeface="Roboto"/>
                <a:ea typeface="Roboto"/>
                <a:cs typeface="Roboto"/>
                <a:sym typeface="Roboto"/>
              </a:rPr>
              <a:t>Develop an algorithm to find optimal routes for buses to pick and drop people.</a:t>
            </a:r>
            <a:r>
              <a:rPr lang="en-GB" sz="1800">
                <a:solidFill>
                  <a:srgbClr val="666666"/>
                </a:solidFill>
                <a:latin typeface="Roboto"/>
                <a:ea typeface="Roboto"/>
                <a:cs typeface="Roboto"/>
                <a:sym typeface="Roboto"/>
              </a:rPr>
              <a:t> </a:t>
            </a:r>
            <a:r>
              <a:rPr lang="en-GB" sz="1400">
                <a:solidFill>
                  <a:srgbClr val="666666"/>
                </a:solidFill>
                <a:latin typeface="Roboto"/>
                <a:ea typeface="Roboto"/>
                <a:cs typeface="Roboto"/>
                <a:sym typeface="Roboto"/>
              </a:rPr>
              <a:t>Aim of the algorithm is to design route/routes for given pickup points and one common drop point minimizing total cost and considering other constraints which are capacity of bus, maximum distance per trip and time window. Boarding points of all passengers are pickup points. Final routes of buses will start from one of the pickup points and will finally end at BOSCH bidadi covering all the pickup points. </a:t>
            </a:r>
            <a:endParaRPr sz="1400">
              <a:solidFill>
                <a:srgbClr val="666666"/>
              </a:solidFill>
              <a:latin typeface="Roboto"/>
              <a:ea typeface="Roboto"/>
              <a:cs typeface="Roboto"/>
              <a:sym typeface="Roboto"/>
            </a:endParaRPr>
          </a:p>
          <a:p>
            <a:pPr indent="0" lvl="0" marL="0" rtl="0" algn="l">
              <a:lnSpc>
                <a:spcPct val="130000"/>
              </a:lnSpc>
              <a:spcBef>
                <a:spcPts val="1000"/>
              </a:spcBef>
              <a:spcAft>
                <a:spcPts val="0"/>
              </a:spcAft>
              <a:buClr>
                <a:schemeClr val="dk1"/>
              </a:buClr>
              <a:buSzPts val="1100"/>
              <a:buFont typeface="Arial"/>
              <a:buNone/>
            </a:pPr>
            <a:r>
              <a:rPr lang="en-GB" sz="1400">
                <a:solidFill>
                  <a:srgbClr val="666666"/>
                </a:solidFill>
                <a:latin typeface="Roboto"/>
                <a:ea typeface="Roboto"/>
                <a:cs typeface="Roboto"/>
                <a:sym typeface="Roboto"/>
              </a:rPr>
              <a:t>Routing with Time Window :	In case every person has specific time window in which she/he will board the bus routing should strictly adhere to it. For example if person B1 boarding from location 1 has time window A to B then bus should not reach point 1 after B. Bus can reach point 1 before A but it should wait till time A for person B1.</a:t>
            </a:r>
            <a:r>
              <a:rPr lang="en-GB" sz="1400">
                <a:solidFill>
                  <a:srgbClr val="666666"/>
                </a:solidFill>
                <a:latin typeface="Roboto"/>
                <a:ea typeface="Roboto"/>
                <a:cs typeface="Roboto"/>
                <a:sym typeface="Roboto"/>
              </a:rPr>
              <a:t> </a:t>
            </a:r>
            <a:endParaRPr sz="1400">
              <a:solidFill>
                <a:srgbClr val="666666"/>
              </a:solidFill>
              <a:latin typeface="Roboto"/>
              <a:ea typeface="Roboto"/>
              <a:cs typeface="Roboto"/>
              <a:sym typeface="Roboto"/>
            </a:endParaRPr>
          </a:p>
          <a:p>
            <a:pPr indent="0" lvl="0" marL="0" rtl="0" algn="l">
              <a:lnSpc>
                <a:spcPct val="130000"/>
              </a:lnSpc>
              <a:spcBef>
                <a:spcPts val="1000"/>
              </a:spcBef>
              <a:spcAft>
                <a:spcPts val="0"/>
              </a:spcAft>
              <a:buClr>
                <a:schemeClr val="dk1"/>
              </a:buClr>
              <a:buSzPts val="1100"/>
              <a:buFont typeface="Arial"/>
              <a:buNone/>
            </a:pPr>
            <a:r>
              <a:t/>
            </a:r>
            <a:endParaRPr sz="1400">
              <a:solidFill>
                <a:srgbClr val="666666"/>
              </a:solidFill>
              <a:latin typeface="Roboto"/>
              <a:ea typeface="Roboto"/>
              <a:cs typeface="Roboto"/>
              <a:sym typeface="Roboto"/>
            </a:endParaRPr>
          </a:p>
          <a:p>
            <a:pPr indent="0" lvl="0" marL="0" rtl="0" algn="l">
              <a:lnSpc>
                <a:spcPct val="130000"/>
              </a:lnSpc>
              <a:spcBef>
                <a:spcPts val="1000"/>
              </a:spcBef>
              <a:spcAft>
                <a:spcPts val="0"/>
              </a:spcAft>
              <a:buClr>
                <a:schemeClr val="dk1"/>
              </a:buClr>
              <a:buSzPts val="1100"/>
              <a:buFont typeface="Arial"/>
              <a:buNone/>
            </a:pPr>
            <a:r>
              <a:t/>
            </a:r>
            <a:endParaRPr sz="1400">
              <a:solidFill>
                <a:srgbClr val="666666"/>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47" name="Google Shape;247;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3"/>
          <p:cNvSpPr txBox="1"/>
          <p:nvPr>
            <p:ph type="ctrTitle"/>
          </p:nvPr>
        </p:nvSpPr>
        <p:spPr>
          <a:xfrm>
            <a:off x="311700" y="363750"/>
            <a:ext cx="8520600" cy="97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References</a:t>
            </a:r>
            <a:endParaRPr/>
          </a:p>
        </p:txBody>
      </p:sp>
      <p:sp>
        <p:nvSpPr>
          <p:cNvPr id="253" name="Google Shape;253;p43"/>
          <p:cNvSpPr txBox="1"/>
          <p:nvPr>
            <p:ph idx="1" type="subTitle"/>
          </p:nvPr>
        </p:nvSpPr>
        <p:spPr>
          <a:xfrm>
            <a:off x="34575" y="1626450"/>
            <a:ext cx="9144000" cy="344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373737"/>
                </a:solidFill>
                <a:highlight>
                  <a:srgbClr val="FFFFFF"/>
                </a:highlight>
              </a:rPr>
              <a:t>[1] 	</a:t>
            </a:r>
            <a:r>
              <a:rPr lang="en-GB" sz="1400">
                <a:solidFill>
                  <a:srgbClr val="373737"/>
                </a:solidFill>
                <a:highlight>
                  <a:srgbClr val="FFFFFF"/>
                </a:highlight>
              </a:rPr>
              <a:t>Cordeau, J.-F., Desaulniers, G., Desrosiers, J., Solomon, M.M., Soumis, F. “VRP with Time </a:t>
            </a:r>
            <a:endParaRPr sz="1400">
              <a:solidFill>
                <a:srgbClr val="373737"/>
              </a:solidFill>
              <a:highlight>
                <a:srgbClr val="FFFFFF"/>
              </a:highlight>
            </a:endParaRPr>
          </a:p>
          <a:p>
            <a:pPr indent="457200" lvl="0" marL="0" rtl="0" algn="l">
              <a:lnSpc>
                <a:spcPct val="100000"/>
              </a:lnSpc>
              <a:spcBef>
                <a:spcPts val="0"/>
              </a:spcBef>
              <a:spcAft>
                <a:spcPts val="0"/>
              </a:spcAft>
              <a:buNone/>
            </a:pPr>
            <a:r>
              <a:rPr lang="en-GB" sz="1400">
                <a:solidFill>
                  <a:srgbClr val="373737"/>
                </a:solidFill>
                <a:highlight>
                  <a:srgbClr val="FFFFFF"/>
                </a:highlight>
              </a:rPr>
              <a:t>Windows”. In P. Toth and D. Vigo (eds.): The Vehicle Routing Problem, SIAM Monographs on </a:t>
            </a:r>
            <a:endParaRPr sz="1400">
              <a:solidFill>
                <a:srgbClr val="373737"/>
              </a:solidFill>
              <a:highlight>
                <a:srgbClr val="FFFFFF"/>
              </a:highlight>
            </a:endParaRPr>
          </a:p>
          <a:p>
            <a:pPr indent="457200" lvl="0" marL="0" rtl="0" algn="l">
              <a:lnSpc>
                <a:spcPct val="100000"/>
              </a:lnSpc>
              <a:spcBef>
                <a:spcPts val="0"/>
              </a:spcBef>
              <a:spcAft>
                <a:spcPts val="0"/>
              </a:spcAft>
              <a:buNone/>
            </a:pPr>
            <a:r>
              <a:rPr lang="en-GB" sz="1400">
                <a:solidFill>
                  <a:srgbClr val="373737"/>
                </a:solidFill>
                <a:highlight>
                  <a:srgbClr val="FFFFFF"/>
                </a:highlight>
              </a:rPr>
              <a:t>Discrete Mathematics and Applications, vol. 9, Philadelphia, PA, 157-193. 2002. </a:t>
            </a:r>
            <a:endParaRPr sz="1400">
              <a:solidFill>
                <a:srgbClr val="373737"/>
              </a:solidFill>
              <a:highlight>
                <a:srgbClr val="FFFFFF"/>
              </a:highlight>
            </a:endParaRPr>
          </a:p>
          <a:p>
            <a:pPr indent="457200" lvl="0" marL="0" rtl="0" algn="l">
              <a:lnSpc>
                <a:spcPct val="100000"/>
              </a:lnSpc>
              <a:spcBef>
                <a:spcPts val="0"/>
              </a:spcBef>
              <a:spcAft>
                <a:spcPts val="0"/>
              </a:spcAft>
              <a:buNone/>
            </a:pPr>
            <a:r>
              <a:t/>
            </a:r>
            <a:endParaRPr sz="1400">
              <a:solidFill>
                <a:srgbClr val="373737"/>
              </a:solidFill>
              <a:highlight>
                <a:srgbClr val="FFFFFF"/>
              </a:highlight>
            </a:endParaRPr>
          </a:p>
          <a:p>
            <a:pPr indent="0" lvl="0" marL="0" rtl="0" algn="l">
              <a:lnSpc>
                <a:spcPct val="100000"/>
              </a:lnSpc>
              <a:spcBef>
                <a:spcPts val="0"/>
              </a:spcBef>
              <a:spcAft>
                <a:spcPts val="0"/>
              </a:spcAft>
              <a:buNone/>
            </a:pPr>
            <a:r>
              <a:rPr lang="en-GB" sz="1400">
                <a:solidFill>
                  <a:srgbClr val="373737"/>
                </a:solidFill>
                <a:highlight>
                  <a:srgbClr val="FFFFFF"/>
                </a:highlight>
              </a:rPr>
              <a:t>[2]	</a:t>
            </a:r>
            <a:r>
              <a:rPr lang="en-GB" sz="1800" u="sng">
                <a:solidFill>
                  <a:schemeClr val="hlink"/>
                </a:solidFill>
                <a:hlinkClick r:id="rId3"/>
              </a:rPr>
              <a:t>https://github.com/Akavall/AntColonyOptimization</a:t>
            </a:r>
            <a:endParaRPr sz="1800">
              <a:solidFill>
                <a:srgbClr val="373737"/>
              </a:solidFill>
              <a:highlight>
                <a:srgbClr val="FFFFFF"/>
              </a:highlight>
            </a:endParaRPr>
          </a:p>
          <a:p>
            <a:pPr indent="0" lvl="0" marL="0" rtl="0" algn="l">
              <a:lnSpc>
                <a:spcPct val="100000"/>
              </a:lnSpc>
              <a:spcBef>
                <a:spcPts val="0"/>
              </a:spcBef>
              <a:spcAft>
                <a:spcPts val="0"/>
              </a:spcAft>
              <a:buNone/>
            </a:pPr>
            <a:r>
              <a:t/>
            </a:r>
            <a:endParaRPr sz="1800">
              <a:solidFill>
                <a:srgbClr val="373737"/>
              </a:solidFill>
              <a:highlight>
                <a:srgbClr val="FFFFFF"/>
              </a:highlight>
            </a:endParaRPr>
          </a:p>
          <a:p>
            <a:pPr indent="0" lvl="0" marL="0" rtl="0" algn="l">
              <a:lnSpc>
                <a:spcPct val="100000"/>
              </a:lnSpc>
              <a:spcBef>
                <a:spcPts val="0"/>
              </a:spcBef>
              <a:spcAft>
                <a:spcPts val="0"/>
              </a:spcAft>
              <a:buNone/>
            </a:pPr>
            <a:r>
              <a:rPr lang="en-GB" sz="1400">
                <a:solidFill>
                  <a:srgbClr val="373737"/>
                </a:solidFill>
                <a:highlight>
                  <a:srgbClr val="FFFFFF"/>
                </a:highlight>
              </a:rPr>
              <a:t>[3]     </a:t>
            </a:r>
            <a:r>
              <a:rPr lang="en-GB" sz="1800">
                <a:solidFill>
                  <a:srgbClr val="373737"/>
                </a:solidFill>
                <a:highlight>
                  <a:srgbClr val="FFFFFF"/>
                </a:highlight>
              </a:rPr>
              <a:t> </a:t>
            </a:r>
            <a:r>
              <a:rPr lang="en-GB" sz="1800" u="sng">
                <a:solidFill>
                  <a:schemeClr val="accent5"/>
                </a:solidFill>
                <a:hlinkClick r:id="rId4"/>
              </a:rPr>
              <a:t>https://www.techconductor.com/algorithms/python/Search/Tabu_Search.php</a:t>
            </a:r>
            <a:endParaRPr sz="1800">
              <a:solidFill>
                <a:srgbClr val="373737"/>
              </a:solidFill>
              <a:highlight>
                <a:srgbClr val="FFFFFF"/>
              </a:highlight>
            </a:endParaRPr>
          </a:p>
          <a:p>
            <a:pPr indent="0" lvl="0" marL="0" rtl="0" algn="l">
              <a:lnSpc>
                <a:spcPct val="100000"/>
              </a:lnSpc>
              <a:spcBef>
                <a:spcPts val="0"/>
              </a:spcBef>
              <a:spcAft>
                <a:spcPts val="0"/>
              </a:spcAft>
              <a:buNone/>
            </a:pPr>
            <a:r>
              <a:t/>
            </a:r>
            <a:endParaRPr sz="1800">
              <a:solidFill>
                <a:srgbClr val="373737"/>
              </a:solidFill>
              <a:highlight>
                <a:srgbClr val="FFFFFF"/>
              </a:highlight>
            </a:endParaRPr>
          </a:p>
          <a:p>
            <a:pPr indent="0" lvl="0" marL="0" rtl="0" algn="l">
              <a:lnSpc>
                <a:spcPct val="100000"/>
              </a:lnSpc>
              <a:spcBef>
                <a:spcPts val="0"/>
              </a:spcBef>
              <a:spcAft>
                <a:spcPts val="0"/>
              </a:spcAft>
              <a:buNone/>
            </a:pPr>
            <a:r>
              <a:rPr lang="en-GB" sz="1400">
                <a:solidFill>
                  <a:srgbClr val="373737"/>
                </a:solidFill>
                <a:highlight>
                  <a:srgbClr val="FFFFFF"/>
                </a:highlight>
              </a:rPr>
              <a:t>[4]</a:t>
            </a:r>
            <a:r>
              <a:rPr lang="en-GB" sz="1800">
                <a:solidFill>
                  <a:srgbClr val="373737"/>
                </a:solidFill>
                <a:highlight>
                  <a:srgbClr val="FFFFFF"/>
                </a:highlight>
              </a:rPr>
              <a:t>	</a:t>
            </a:r>
            <a:r>
              <a:rPr lang="en-GB" sz="1800" u="sng">
                <a:solidFill>
                  <a:schemeClr val="hlink"/>
                </a:solidFill>
                <a:hlinkClick r:id="rId5"/>
              </a:rPr>
              <a:t>https://developers.google.com/optimization/routing/vrp</a:t>
            </a:r>
            <a:endParaRPr sz="1800">
              <a:solidFill>
                <a:srgbClr val="373737"/>
              </a:solidFill>
              <a:highlight>
                <a:srgbClr val="FFFFFF"/>
              </a:highlight>
            </a:endParaRPr>
          </a:p>
          <a:p>
            <a:pPr indent="0" lvl="0" marL="0" rtl="0" algn="l">
              <a:lnSpc>
                <a:spcPct val="100000"/>
              </a:lnSpc>
              <a:spcBef>
                <a:spcPts val="0"/>
              </a:spcBef>
              <a:spcAft>
                <a:spcPts val="0"/>
              </a:spcAft>
              <a:buNone/>
            </a:pPr>
            <a:r>
              <a:t/>
            </a:r>
            <a:endParaRPr sz="1800">
              <a:solidFill>
                <a:srgbClr val="373737"/>
              </a:solidFill>
              <a:highlight>
                <a:srgbClr val="FFFFFF"/>
              </a:highlight>
            </a:endParaRPr>
          </a:p>
          <a:p>
            <a:pPr indent="0" lvl="0" marL="0" rtl="0" algn="l">
              <a:lnSpc>
                <a:spcPct val="100000"/>
              </a:lnSpc>
              <a:spcBef>
                <a:spcPts val="0"/>
              </a:spcBef>
              <a:spcAft>
                <a:spcPts val="0"/>
              </a:spcAft>
              <a:buNone/>
            </a:pPr>
            <a:r>
              <a:rPr lang="en-GB" sz="1400">
                <a:solidFill>
                  <a:srgbClr val="373737"/>
                </a:solidFill>
                <a:highlight>
                  <a:srgbClr val="FFFFFF"/>
                </a:highlight>
              </a:rPr>
              <a:t>[5]  </a:t>
            </a:r>
            <a:r>
              <a:rPr lang="en-GB" sz="1400" u="sng">
                <a:solidFill>
                  <a:schemeClr val="hlink"/>
                </a:solidFill>
                <a:highlight>
                  <a:srgbClr val="FFFFFF"/>
                </a:highlight>
                <a:hlinkClick r:id="rId6"/>
              </a:rPr>
              <a:t>https://github.com/JanhaviDadhania/Solution-for-Vehicle-Routing-Problem-for-Employee-Transportation-Management</a:t>
            </a:r>
            <a:endParaRPr sz="1400">
              <a:solidFill>
                <a:srgbClr val="373737"/>
              </a:solidFill>
              <a:highlight>
                <a:srgbClr val="FFFFFF"/>
              </a:highlight>
            </a:endParaRPr>
          </a:p>
          <a:p>
            <a:pPr indent="0" lvl="0" marL="0" rtl="0" algn="l">
              <a:lnSpc>
                <a:spcPct val="100000"/>
              </a:lnSpc>
              <a:spcBef>
                <a:spcPts val="0"/>
              </a:spcBef>
              <a:spcAft>
                <a:spcPts val="0"/>
              </a:spcAft>
              <a:buNone/>
            </a:pPr>
            <a:r>
              <a:t/>
            </a:r>
            <a:endParaRPr sz="1800">
              <a:solidFill>
                <a:srgbClr val="373737"/>
              </a:solidFill>
              <a:highlight>
                <a:srgbClr val="FFFFFF"/>
              </a:highlight>
            </a:endParaRPr>
          </a:p>
          <a:p>
            <a:pPr indent="0" lvl="0" marL="0" rtl="0" algn="l">
              <a:lnSpc>
                <a:spcPct val="100000"/>
              </a:lnSpc>
              <a:spcBef>
                <a:spcPts val="0"/>
              </a:spcBef>
              <a:spcAft>
                <a:spcPts val="0"/>
              </a:spcAft>
              <a:buNone/>
            </a:pPr>
            <a:r>
              <a:t/>
            </a:r>
            <a:endParaRPr sz="1800">
              <a:solidFill>
                <a:srgbClr val="373737"/>
              </a:solidFill>
              <a:highlight>
                <a:srgbClr val="FFFFFF"/>
              </a:highlight>
            </a:endParaRPr>
          </a:p>
          <a:p>
            <a:pPr indent="0" lvl="0" marL="0" rtl="0" algn="l">
              <a:lnSpc>
                <a:spcPct val="100000"/>
              </a:lnSpc>
              <a:spcBef>
                <a:spcPts val="0"/>
              </a:spcBef>
              <a:spcAft>
                <a:spcPts val="0"/>
              </a:spcAft>
              <a:buNone/>
            </a:pPr>
            <a:r>
              <a:t/>
            </a:r>
            <a:endParaRPr sz="1800">
              <a:solidFill>
                <a:srgbClr val="373737"/>
              </a:solidFill>
              <a:highlight>
                <a:srgbClr val="FFFFFF"/>
              </a:highlight>
            </a:endParaRPr>
          </a:p>
          <a:p>
            <a:pPr indent="0" lvl="0" marL="914400" rtl="0" algn="ctr">
              <a:lnSpc>
                <a:spcPct val="100000"/>
              </a:lnSpc>
              <a:spcBef>
                <a:spcPts val="0"/>
              </a:spcBef>
              <a:spcAft>
                <a:spcPts val="0"/>
              </a:spcAft>
              <a:buSzPts val="2800"/>
              <a:buNone/>
            </a:pPr>
            <a:r>
              <a:t/>
            </a:r>
            <a:endParaRPr sz="1400">
              <a:solidFill>
                <a:srgbClr val="373737"/>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215962" y="216056"/>
            <a:ext cx="8712600" cy="324000"/>
          </a:xfrm>
          <a:prstGeom prst="rect">
            <a:avLst/>
          </a:prstGeom>
          <a:noFill/>
          <a:ln>
            <a:noFill/>
          </a:ln>
        </p:spPr>
        <p:txBody>
          <a:bodyPr anchorCtr="0" anchor="t" bIns="0" lIns="0" spcFirstLastPara="1" rIns="0" wrap="square" tIns="0">
            <a:noAutofit/>
          </a:bodyPr>
          <a:lstStyle/>
          <a:p>
            <a:pPr indent="-215900" lvl="0" marL="215900" rtl="0" algn="l">
              <a:lnSpc>
                <a:spcPct val="89000"/>
              </a:lnSpc>
              <a:spcBef>
                <a:spcPts val="0"/>
              </a:spcBef>
              <a:spcAft>
                <a:spcPts val="0"/>
              </a:spcAft>
              <a:buClr>
                <a:schemeClr val="dk1"/>
              </a:buClr>
              <a:buSzPts val="2300"/>
              <a:buNone/>
            </a:pPr>
            <a:r>
              <a:rPr lang="en-GB"/>
              <a:t> </a:t>
            </a:r>
            <a:endParaRPr/>
          </a:p>
        </p:txBody>
      </p:sp>
      <p:sp>
        <p:nvSpPr>
          <p:cNvPr id="79" name="Google Shape;79;p16"/>
          <p:cNvSpPr txBox="1"/>
          <p:nvPr>
            <p:ph idx="12" type="sldNum"/>
          </p:nvPr>
        </p:nvSpPr>
        <p:spPr>
          <a:xfrm>
            <a:off x="215962" y="4691749"/>
            <a:ext cx="240300" cy="341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pic>
        <p:nvPicPr>
          <p:cNvPr id="80" name="Google Shape;80;p16"/>
          <p:cNvPicPr preferRelativeResize="0"/>
          <p:nvPr/>
        </p:nvPicPr>
        <p:blipFill rotWithShape="1">
          <a:blip r:embed="rId3">
            <a:alphaModFix/>
          </a:blip>
          <a:srcRect b="22386" l="2784" r="49280" t="31102"/>
          <a:stretch/>
        </p:blipFill>
        <p:spPr>
          <a:xfrm>
            <a:off x="486575" y="1284165"/>
            <a:ext cx="4068648" cy="2575174"/>
          </a:xfrm>
          <a:prstGeom prst="rect">
            <a:avLst/>
          </a:prstGeom>
          <a:noFill/>
          <a:ln>
            <a:noFill/>
          </a:ln>
        </p:spPr>
      </p:pic>
      <p:graphicFrame>
        <p:nvGraphicFramePr>
          <p:cNvPr id="81" name="Google Shape;81;p16"/>
          <p:cNvGraphicFramePr/>
          <p:nvPr/>
        </p:nvGraphicFramePr>
        <p:xfrm>
          <a:off x="5528799" y="99865"/>
          <a:ext cx="3000000" cy="3000000"/>
        </p:xfrm>
        <a:graphic>
          <a:graphicData uri="http://schemas.openxmlformats.org/drawingml/2006/table">
            <a:tbl>
              <a:tblPr>
                <a:noFill/>
                <a:tableStyleId>{11C99418-311F-4235-88CC-9720961E9108}</a:tableStyleId>
              </a:tblPr>
              <a:tblGrid>
                <a:gridCol w="318975"/>
                <a:gridCol w="743775"/>
                <a:gridCol w="2037300"/>
              </a:tblGrid>
              <a:tr h="226850">
                <a:tc>
                  <a:txBody>
                    <a:bodyPr/>
                    <a:lstStyle/>
                    <a:p>
                      <a:pPr indent="0" lvl="0" marL="0" marR="0" rtl="0" algn="ctr">
                        <a:spcBef>
                          <a:spcPts val="0"/>
                        </a:spcBef>
                        <a:spcAft>
                          <a:spcPts val="0"/>
                        </a:spcAft>
                        <a:buNone/>
                      </a:pPr>
                      <a:r>
                        <a:rPr lang="en-GB" sz="1000" u="none" cap="none" strike="noStrike"/>
                        <a:t>S.No</a:t>
                      </a:r>
                      <a:endParaRPr b="0" i="0" sz="1000" u="none" cap="none" strike="noStrike">
                        <a:solidFill>
                          <a:srgbClr val="000000"/>
                        </a:solidFill>
                        <a:latin typeface="Calibri"/>
                        <a:ea typeface="Calibri"/>
                        <a:cs typeface="Calibri"/>
                        <a:sym typeface="Calibri"/>
                      </a:endParaRPr>
                    </a:p>
                  </a:txBody>
                  <a:tcPr marT="4000" marB="0" marR="4000" marL="4000" anchor="b">
                    <a:solidFill>
                      <a:schemeClr val="accent1"/>
                    </a:solidFill>
                  </a:tcPr>
                </a:tc>
                <a:tc>
                  <a:txBody>
                    <a:bodyPr/>
                    <a:lstStyle/>
                    <a:p>
                      <a:pPr indent="0" lvl="0" marL="0" marR="0" rtl="0" algn="ctr">
                        <a:spcBef>
                          <a:spcPts val="0"/>
                        </a:spcBef>
                        <a:spcAft>
                          <a:spcPts val="0"/>
                        </a:spcAft>
                        <a:buNone/>
                      </a:pPr>
                      <a:r>
                        <a:rPr lang="en-GB" sz="1000" u="none" cap="none" strike="noStrike"/>
                        <a:t>Persons</a:t>
                      </a:r>
                      <a:endParaRPr b="0" i="0" sz="1000" u="none" cap="none" strike="noStrike">
                        <a:solidFill>
                          <a:srgbClr val="000000"/>
                        </a:solidFill>
                        <a:latin typeface="Calibri"/>
                        <a:ea typeface="Calibri"/>
                        <a:cs typeface="Calibri"/>
                        <a:sym typeface="Calibri"/>
                      </a:endParaRPr>
                    </a:p>
                  </a:txBody>
                  <a:tcPr marT="4000" marB="0" marR="4000" marL="4000" anchor="b">
                    <a:solidFill>
                      <a:schemeClr val="accent1"/>
                    </a:solidFill>
                  </a:tcPr>
                </a:tc>
                <a:tc>
                  <a:txBody>
                    <a:bodyPr/>
                    <a:lstStyle/>
                    <a:p>
                      <a:pPr indent="0" lvl="0" marL="0" marR="0" rtl="0" algn="ctr">
                        <a:spcBef>
                          <a:spcPts val="0"/>
                        </a:spcBef>
                        <a:spcAft>
                          <a:spcPts val="0"/>
                        </a:spcAft>
                        <a:buNone/>
                      </a:pPr>
                      <a:r>
                        <a:rPr lang="en-GB" sz="1000" u="none" cap="none" strike="noStrike"/>
                        <a:t>Boarding point</a:t>
                      </a:r>
                      <a:endParaRPr b="0" i="0" sz="1000" u="none" cap="none" strike="noStrike">
                        <a:solidFill>
                          <a:srgbClr val="000000"/>
                        </a:solidFill>
                        <a:latin typeface="Calibri"/>
                        <a:ea typeface="Calibri"/>
                        <a:cs typeface="Calibri"/>
                        <a:sym typeface="Calibri"/>
                      </a:endParaRPr>
                    </a:p>
                  </a:txBody>
                  <a:tcPr marT="4000" marB="0" marR="4000" marL="4000" anchor="b">
                    <a:solidFill>
                      <a:schemeClr val="accent1"/>
                    </a:solidFill>
                  </a:tcPr>
                </a:tc>
              </a:tr>
              <a:tr h="139375">
                <a:tc>
                  <a:txBody>
                    <a:bodyPr/>
                    <a:lstStyle/>
                    <a:p>
                      <a:pPr indent="0" lvl="0" marL="0" marR="0" rtl="0" algn="ctr">
                        <a:spcBef>
                          <a:spcPts val="0"/>
                        </a:spcBef>
                        <a:spcAft>
                          <a:spcPts val="0"/>
                        </a:spcAft>
                        <a:buNone/>
                      </a:pPr>
                      <a:r>
                        <a:rPr lang="en-GB" sz="900" u="none" cap="none" strike="noStrike"/>
                        <a:t>1</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B1</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Devegowda Petrol Bunk</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2</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B2</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Hoskeralli</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3</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B3</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Channasandra RNSIT</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4</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B4</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Kathriguppe</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5</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B5</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Kamakya Theatre</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6</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B6</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PESIT Collage</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7</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B7</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Katherguppe Circle</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8</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B8</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HosaKerehalli</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9</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B9</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Bata Show Room</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10</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B10</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Ittamadu </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11</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B11</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Rajarajeshwari temple</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12</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B12</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Jantha Bazar</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13</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B13</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Kuthriguppe</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14</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B14</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Hosakarehalli</a:t>
                      </a:r>
                      <a:endParaRPr b="0" i="0" sz="900" u="none" cap="none" strike="noStrike">
                        <a:solidFill>
                          <a:srgbClr val="000000"/>
                        </a:solidFill>
                        <a:latin typeface="Calibri"/>
                        <a:ea typeface="Calibri"/>
                        <a:cs typeface="Calibri"/>
                        <a:sym typeface="Calibri"/>
                      </a:endParaRPr>
                    </a:p>
                  </a:txBody>
                  <a:tcPr marT="4000" marB="0" marR="4000" marL="4000" anchor="b"/>
                </a:tc>
              </a:tr>
              <a:tr h="203150">
                <a:tc>
                  <a:txBody>
                    <a:bodyPr/>
                    <a:lstStyle/>
                    <a:p>
                      <a:pPr indent="0" lvl="0" marL="0" marR="0" rtl="0" algn="ctr">
                        <a:spcBef>
                          <a:spcPts val="0"/>
                        </a:spcBef>
                        <a:spcAft>
                          <a:spcPts val="0"/>
                        </a:spcAft>
                        <a:buNone/>
                      </a:pPr>
                      <a:r>
                        <a:rPr lang="en-GB" sz="900" u="none" cap="none" strike="noStrike"/>
                        <a:t>15</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B15</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Rajarajeshwarinagar Double Road</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16</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B16</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Kathriguppe</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17</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B17</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HosaKerehalli</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18</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B18</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Kamakya Theatre</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19</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B19</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Kanthi Sweets RR Nagar</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20</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B20</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HosaKerehalli</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21</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B21</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Chowdeshwari Talkies</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22</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B22</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Jayanagar</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23</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B23</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Kattrigupe</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24</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B24</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Kadirenahallli</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25</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B25</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Kathriguppe</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26</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B26</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Mantri Apartment</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27</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B27</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Channasandra RNSIT</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28</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B28</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Kodipalya (Uttarahalli main Road)</a:t>
                      </a:r>
                      <a:endParaRPr b="0" i="0" sz="900" u="none" cap="none" strike="noStrike">
                        <a:solidFill>
                          <a:srgbClr val="000000"/>
                        </a:solidFill>
                        <a:latin typeface="Calibri"/>
                        <a:ea typeface="Calibri"/>
                        <a:cs typeface="Calibri"/>
                        <a:sym typeface="Calibri"/>
                      </a:endParaRPr>
                    </a:p>
                  </a:txBody>
                  <a:tcPr marT="4000" marB="0" marR="4000" marL="4000" anchor="b"/>
                </a:tc>
              </a:tr>
              <a:tr h="139375">
                <a:tc>
                  <a:txBody>
                    <a:bodyPr/>
                    <a:lstStyle/>
                    <a:p>
                      <a:pPr indent="0" lvl="0" marL="0" marR="0" rtl="0" algn="ctr">
                        <a:spcBef>
                          <a:spcPts val="0"/>
                        </a:spcBef>
                        <a:spcAft>
                          <a:spcPts val="0"/>
                        </a:spcAft>
                        <a:buNone/>
                      </a:pPr>
                      <a:r>
                        <a:rPr lang="en-GB" sz="900" u="none" cap="none" strike="noStrike"/>
                        <a:t>29</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ctr">
                        <a:spcBef>
                          <a:spcPts val="0"/>
                        </a:spcBef>
                        <a:spcAft>
                          <a:spcPts val="0"/>
                        </a:spcAft>
                        <a:buNone/>
                      </a:pPr>
                      <a:r>
                        <a:rPr lang="en-GB" sz="900" u="none" cap="none" strike="noStrike"/>
                        <a:t>B29</a:t>
                      </a:r>
                      <a:endParaRPr b="0" i="0" sz="900" u="none" cap="none" strike="noStrike">
                        <a:solidFill>
                          <a:srgbClr val="000000"/>
                        </a:solidFill>
                        <a:latin typeface="Calibri"/>
                        <a:ea typeface="Calibri"/>
                        <a:cs typeface="Calibri"/>
                        <a:sym typeface="Calibri"/>
                      </a:endParaRPr>
                    </a:p>
                  </a:txBody>
                  <a:tcPr marT="4000" marB="0" marR="4000" marL="4000" anchor="b"/>
                </a:tc>
                <a:tc>
                  <a:txBody>
                    <a:bodyPr/>
                    <a:lstStyle/>
                    <a:p>
                      <a:pPr indent="0" lvl="0" marL="0" marR="0" rtl="0" algn="l">
                        <a:spcBef>
                          <a:spcPts val="0"/>
                        </a:spcBef>
                        <a:spcAft>
                          <a:spcPts val="0"/>
                        </a:spcAft>
                        <a:buNone/>
                      </a:pPr>
                      <a:r>
                        <a:rPr lang="en-GB" sz="900" u="none" cap="none" strike="noStrike"/>
                        <a:t>Uttarahalli road Kengeri</a:t>
                      </a:r>
                      <a:endParaRPr b="0" i="0" sz="900" u="none" cap="none" strike="noStrike">
                        <a:solidFill>
                          <a:srgbClr val="000000"/>
                        </a:solidFill>
                        <a:latin typeface="Calibri"/>
                        <a:ea typeface="Calibri"/>
                        <a:cs typeface="Calibri"/>
                        <a:sym typeface="Calibri"/>
                      </a:endParaRPr>
                    </a:p>
                  </a:txBody>
                  <a:tcPr marT="4000" marB="0" marR="4000" marL="4000" anchor="b"/>
                </a:tc>
              </a:tr>
            </a:tbl>
          </a:graphicData>
        </a:graphic>
      </p:graphicFrame>
      <p:sp>
        <p:nvSpPr>
          <p:cNvPr id="82" name="Google Shape;82;p16"/>
          <p:cNvSpPr/>
          <p:nvPr/>
        </p:nvSpPr>
        <p:spPr>
          <a:xfrm>
            <a:off x="151230" y="540140"/>
            <a:ext cx="4570500" cy="769800"/>
          </a:xfrm>
          <a:prstGeom prst="rect">
            <a:avLst/>
          </a:prstGeom>
          <a:noFill/>
          <a:ln>
            <a:noFill/>
          </a:ln>
        </p:spPr>
        <p:txBody>
          <a:bodyPr anchorCtr="0" anchor="t" bIns="38100" lIns="76200" spcFirstLastPara="1" rIns="76200" wrap="square" tIns="38100">
            <a:noAutofit/>
          </a:bodyPr>
          <a:lstStyle/>
          <a:p>
            <a:pPr indent="0" lvl="0" marL="0" marR="0" rtl="0" algn="l">
              <a:spcBef>
                <a:spcPts val="0"/>
              </a:spcBef>
              <a:spcAft>
                <a:spcPts val="0"/>
              </a:spcAft>
              <a:buNone/>
            </a:pPr>
            <a:r>
              <a:t/>
            </a:r>
            <a:endParaRPr sz="15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7"/>
          <p:cNvPicPr preferRelativeResize="0"/>
          <p:nvPr/>
        </p:nvPicPr>
        <p:blipFill rotWithShape="1">
          <a:blip r:embed="rId3">
            <a:alphaModFix/>
          </a:blip>
          <a:srcRect b="0" l="5309" r="5300" t="0"/>
          <a:stretch/>
        </p:blipFill>
        <p:spPr>
          <a:xfrm>
            <a:off x="713900" y="88250"/>
            <a:ext cx="6691699" cy="4854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idx="1" type="subTitle"/>
          </p:nvPr>
        </p:nvSpPr>
        <p:spPr>
          <a:xfrm>
            <a:off x="311700" y="1183125"/>
            <a:ext cx="8520600" cy="26799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1000"/>
              </a:spcBef>
              <a:spcAft>
                <a:spcPts val="0"/>
              </a:spcAft>
              <a:buClr>
                <a:schemeClr val="dk1"/>
              </a:buClr>
              <a:buSzPts val="1100"/>
              <a:buFont typeface="Arial"/>
              <a:buNone/>
            </a:pPr>
            <a:r>
              <a:rPr lang="en-GB" sz="1800">
                <a:solidFill>
                  <a:srgbClr val="666666"/>
                </a:solidFill>
                <a:latin typeface="Roboto"/>
                <a:ea typeface="Roboto"/>
                <a:cs typeface="Roboto"/>
                <a:sym typeface="Roboto"/>
              </a:rPr>
              <a:t>Route optimization algorithms help us to get the optimal path which reduces overall operational cost, and time. The naivest approach to this is to check all possible permutations of given routes which leads to non-deterministic polynomial-time complexity,  taking considerably more time and computing power for real world application. So shortening the complexity of algorithm along with getting a reasonable optimal solution is a great challenge to overcome.</a:t>
            </a:r>
            <a:endParaRPr sz="1800">
              <a:solidFill>
                <a:srgbClr val="666666"/>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ctrTitle"/>
          </p:nvPr>
        </p:nvSpPr>
        <p:spPr>
          <a:xfrm>
            <a:off x="311700" y="177350"/>
            <a:ext cx="8520600" cy="65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t>Distance matrix</a:t>
            </a:r>
            <a:endParaRPr sz="3000"/>
          </a:p>
        </p:txBody>
      </p:sp>
      <p:sp>
        <p:nvSpPr>
          <p:cNvPr id="98" name="Google Shape;98;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99" name="Google Shape;99;p19"/>
          <p:cNvPicPr preferRelativeResize="0"/>
          <p:nvPr/>
        </p:nvPicPr>
        <p:blipFill rotWithShape="1">
          <a:blip r:embed="rId3">
            <a:alphaModFix/>
          </a:blip>
          <a:srcRect b="20692" l="0" r="2123" t="13217"/>
          <a:stretch/>
        </p:blipFill>
        <p:spPr>
          <a:xfrm>
            <a:off x="60350" y="1078950"/>
            <a:ext cx="8949398" cy="3399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Location of all pickup points in Real Map</a:t>
            </a:r>
            <a:endParaRPr/>
          </a:p>
          <a:p>
            <a:pPr indent="0" lvl="0" marL="0" rtl="0" algn="l">
              <a:spcBef>
                <a:spcPts val="0"/>
              </a:spcBef>
              <a:spcAft>
                <a:spcPts val="0"/>
              </a:spcAft>
              <a:buNone/>
            </a:pPr>
            <a:r>
              <a:t/>
            </a:r>
            <a:endParaRPr/>
          </a:p>
        </p:txBody>
      </p:sp>
      <p:pic>
        <p:nvPicPr>
          <p:cNvPr id="105" name="Google Shape;105;p20"/>
          <p:cNvPicPr preferRelativeResize="0"/>
          <p:nvPr/>
        </p:nvPicPr>
        <p:blipFill rotWithShape="1">
          <a:blip r:embed="rId3">
            <a:alphaModFix/>
          </a:blip>
          <a:srcRect b="17968" l="0" r="695" t="9985"/>
          <a:stretch/>
        </p:blipFill>
        <p:spPr>
          <a:xfrm>
            <a:off x="212788" y="1017725"/>
            <a:ext cx="8718427" cy="355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ctrTitle"/>
          </p:nvPr>
        </p:nvSpPr>
        <p:spPr>
          <a:xfrm>
            <a:off x="311700" y="820775"/>
            <a:ext cx="8520600" cy="117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a:t>Constraints</a:t>
            </a:r>
            <a:endParaRPr/>
          </a:p>
        </p:txBody>
      </p:sp>
      <p:sp>
        <p:nvSpPr>
          <p:cNvPr id="111" name="Google Shape;111;p21"/>
          <p:cNvSpPr txBox="1"/>
          <p:nvPr>
            <p:ph idx="1" type="subTitle"/>
          </p:nvPr>
        </p:nvSpPr>
        <p:spPr>
          <a:xfrm>
            <a:off x="400475" y="2327125"/>
            <a:ext cx="8520600" cy="1782900"/>
          </a:xfrm>
          <a:prstGeom prst="rect">
            <a:avLst/>
          </a:prstGeom>
          <a:noFill/>
          <a:ln>
            <a:noFill/>
          </a:ln>
        </p:spPr>
        <p:txBody>
          <a:bodyPr anchorCtr="0" anchor="t" bIns="91425" lIns="91425" spcFirstLastPara="1" rIns="91425" wrap="square" tIns="91425">
            <a:noAutofit/>
          </a:bodyPr>
          <a:lstStyle/>
          <a:p>
            <a:pPr indent="-317500" lvl="0" marL="457200" rtl="0" algn="l">
              <a:lnSpc>
                <a:spcPct val="170000"/>
              </a:lnSpc>
              <a:spcBef>
                <a:spcPts val="0"/>
              </a:spcBef>
              <a:spcAft>
                <a:spcPts val="0"/>
              </a:spcAft>
              <a:buClr>
                <a:schemeClr val="dk1"/>
              </a:buClr>
              <a:buSzPts val="1400"/>
              <a:buChar char="●"/>
            </a:pPr>
            <a:r>
              <a:rPr lang="en-GB" sz="1400">
                <a:solidFill>
                  <a:srgbClr val="28252B"/>
                </a:solidFill>
              </a:rPr>
              <a:t>Minimize operational cost.</a:t>
            </a:r>
            <a:endParaRPr sz="1400">
              <a:solidFill>
                <a:srgbClr val="28252B"/>
              </a:solidFill>
            </a:endParaRPr>
          </a:p>
          <a:p>
            <a:pPr indent="-317500" lvl="0" marL="457200" rtl="0" algn="l">
              <a:lnSpc>
                <a:spcPct val="170000"/>
              </a:lnSpc>
              <a:spcBef>
                <a:spcPts val="0"/>
              </a:spcBef>
              <a:spcAft>
                <a:spcPts val="0"/>
              </a:spcAft>
              <a:buClr>
                <a:schemeClr val="dk1"/>
              </a:buClr>
              <a:buSzPts val="1400"/>
              <a:buChar char="●"/>
            </a:pPr>
            <a:r>
              <a:rPr lang="en-GB" sz="1400">
                <a:solidFill>
                  <a:srgbClr val="28252B"/>
                </a:solidFill>
              </a:rPr>
              <a:t>Number of buses</a:t>
            </a:r>
            <a:endParaRPr sz="1400">
              <a:solidFill>
                <a:srgbClr val="28252B"/>
              </a:solidFill>
            </a:endParaRPr>
          </a:p>
          <a:p>
            <a:pPr indent="-317500" lvl="0" marL="457200" rtl="0" algn="l">
              <a:lnSpc>
                <a:spcPct val="170000"/>
              </a:lnSpc>
              <a:spcBef>
                <a:spcPts val="0"/>
              </a:spcBef>
              <a:spcAft>
                <a:spcPts val="0"/>
              </a:spcAft>
              <a:buClr>
                <a:schemeClr val="dk1"/>
              </a:buClr>
              <a:buSzPts val="1400"/>
              <a:buChar char="●"/>
            </a:pPr>
            <a:r>
              <a:rPr lang="en-GB" sz="1400">
                <a:solidFill>
                  <a:srgbClr val="28252B"/>
                </a:solidFill>
              </a:rPr>
              <a:t>Vehicle occupancy should be at least 85%.</a:t>
            </a:r>
            <a:endParaRPr sz="1400">
              <a:solidFill>
                <a:srgbClr val="28252B"/>
              </a:solidFill>
            </a:endParaRPr>
          </a:p>
          <a:p>
            <a:pPr indent="-317500" lvl="0" marL="457200" rtl="0" algn="l">
              <a:lnSpc>
                <a:spcPct val="170000"/>
              </a:lnSpc>
              <a:spcBef>
                <a:spcPts val="0"/>
              </a:spcBef>
              <a:spcAft>
                <a:spcPts val="0"/>
              </a:spcAft>
              <a:buClr>
                <a:schemeClr val="dk1"/>
              </a:buClr>
              <a:buSzPts val="1400"/>
              <a:buChar char="●"/>
            </a:pPr>
            <a:r>
              <a:rPr lang="en-GB" sz="1400">
                <a:solidFill>
                  <a:srgbClr val="28252B"/>
                </a:solidFill>
              </a:rPr>
              <a:t>Time window for pick up and drop off.</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